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8" r:id="rId4"/>
  </p:sldMasterIdLst>
  <p:sldIdLst>
    <p:sldId id="256" r:id="rId5"/>
    <p:sldId id="278" r:id="rId6"/>
    <p:sldId id="284" r:id="rId7"/>
    <p:sldId id="262" r:id="rId8"/>
    <p:sldId id="276" r:id="rId9"/>
    <p:sldId id="285" r:id="rId10"/>
    <p:sldId id="286" r:id="rId11"/>
    <p:sldId id="260" r:id="rId12"/>
    <p:sldId id="263" r:id="rId13"/>
    <p:sldId id="258" r:id="rId14"/>
    <p:sldId id="259" r:id="rId15"/>
    <p:sldId id="283" r:id="rId16"/>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74" autoAdjust="0"/>
    <p:restoredTop sz="94660"/>
  </p:normalViewPr>
  <p:slideViewPr>
    <p:cSldViewPr snapToGrid="0">
      <p:cViewPr varScale="1">
        <p:scale>
          <a:sx n="119" d="100"/>
          <a:sy n="119" d="100"/>
        </p:scale>
        <p:origin x="208" y="3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8DD886A-7D77-4C5C-ABE7-F8E365AEE83A}" type="datetimeFigureOut">
              <a:rPr lang="en-US" smtClean="0"/>
              <a:t>11/26/24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1612916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DD886A-7D77-4C5C-ABE7-F8E365AEE83A}" type="datetimeFigureOut">
              <a:rPr lang="en-US" smtClean="0"/>
              <a:t>11/26/24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1868281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DD886A-7D77-4C5C-ABE7-F8E365AEE83A}" type="datetimeFigureOut">
              <a:rPr lang="en-US" smtClean="0"/>
              <a:t>11/26/24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568472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DD886A-7D77-4C5C-ABE7-F8E365AEE83A}" type="datetimeFigureOut">
              <a:rPr lang="en-US" smtClean="0"/>
              <a:t>11/26/24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3670762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DD886A-7D77-4C5C-ABE7-F8E365AEE83A}" type="datetimeFigureOut">
              <a:rPr lang="en-US" smtClean="0"/>
              <a:t>11/26/24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22817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DD886A-7D77-4C5C-ABE7-F8E365AEE83A}" type="datetimeFigureOut">
              <a:rPr lang="en-US" smtClean="0"/>
              <a:t>11/26/24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3839782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DD886A-7D77-4C5C-ABE7-F8E365AEE83A}" type="datetimeFigureOut">
              <a:rPr lang="en-US" smtClean="0"/>
              <a:t>11/26/24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1769835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DD886A-7D77-4C5C-ABE7-F8E365AEE83A}" type="datetimeFigureOut">
              <a:rPr lang="en-US" smtClean="0"/>
              <a:t>11/26/24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41473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DD886A-7D77-4C5C-ABE7-F8E365AEE83A}" type="datetimeFigureOut">
              <a:rPr lang="en-US" smtClean="0"/>
              <a:t>11/26/24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2114447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DD886A-7D77-4C5C-ABE7-F8E365AEE83A}" type="datetimeFigureOut">
              <a:rPr lang="en-US" smtClean="0"/>
              <a:t>11/26/24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2563929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8DD886A-7D77-4C5C-ABE7-F8E365AEE83A}" type="datetimeFigureOut">
              <a:rPr lang="en-US" smtClean="0"/>
              <a:t>11/26/24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2514706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8DD886A-7D77-4C5C-ABE7-F8E365AEE83A}" type="datetimeFigureOut">
              <a:rPr lang="en-US" smtClean="0"/>
              <a:t>11/26/24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723688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8DD886A-7D77-4C5C-ABE7-F8E365AEE83A}" type="datetimeFigureOut">
              <a:rPr lang="en-US" smtClean="0"/>
              <a:t>11/26/24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181432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DD886A-7D77-4C5C-ABE7-F8E365AEE83A}" type="datetimeFigureOut">
              <a:rPr lang="en-US" smtClean="0"/>
              <a:t>11/26/24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2418789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8DD886A-7D77-4C5C-ABE7-F8E365AEE83A}" type="datetimeFigureOut">
              <a:rPr lang="en-US" smtClean="0"/>
              <a:t>11/26/24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E0C70-0BE6-4EBE-AA20-E9A8904E4AC7}" type="slidenum">
              <a:rPr lang="en-US" smtClean="0"/>
              <a:t>‹#›</a:t>
            </a:fld>
            <a:endParaRPr lang="en-US"/>
          </a:p>
        </p:txBody>
      </p:sp>
    </p:spTree>
    <p:extLst>
      <p:ext uri="{BB962C8B-B14F-4D97-AF65-F5344CB8AC3E}">
        <p14:creationId xmlns:p14="http://schemas.microsoft.com/office/powerpoint/2010/main" val="2141632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E0C70-0BE6-4EBE-AA20-E9A8904E4AC7}" type="slidenum">
              <a:rPr lang="en-US" smtClean="0"/>
              <a:t>‹#›</a:t>
            </a:fld>
            <a:endParaRPr lang="en-US"/>
          </a:p>
        </p:txBody>
      </p:sp>
      <p:sp>
        <p:nvSpPr>
          <p:cNvPr id="5" name="Date Placeholder 4"/>
          <p:cNvSpPr>
            <a:spLocks noGrp="1"/>
          </p:cNvSpPr>
          <p:nvPr>
            <p:ph type="dt" sz="half" idx="10"/>
          </p:nvPr>
        </p:nvSpPr>
        <p:spPr/>
        <p:txBody>
          <a:bodyPr/>
          <a:lstStyle/>
          <a:p>
            <a:fld id="{18DD886A-7D77-4C5C-ABE7-F8E365AEE83A}" type="datetimeFigureOut">
              <a:rPr lang="en-US" smtClean="0"/>
              <a:t>11/26/24</a:t>
            </a:fld>
            <a:endParaRPr lang="en-US"/>
          </a:p>
        </p:txBody>
      </p:sp>
    </p:spTree>
    <p:extLst>
      <p:ext uri="{BB962C8B-B14F-4D97-AF65-F5344CB8AC3E}">
        <p14:creationId xmlns:p14="http://schemas.microsoft.com/office/powerpoint/2010/main" val="374222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DD886A-7D77-4C5C-ABE7-F8E365AEE83A}" type="datetimeFigureOut">
              <a:rPr lang="en-US" smtClean="0"/>
              <a:t>11/26/24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A2E0C70-0BE6-4EBE-AA20-E9A8904E4AC7}" type="slidenum">
              <a:rPr lang="en-US" smtClean="0"/>
              <a:t>‹#›</a:t>
            </a:fld>
            <a:endParaRPr lang="en-US"/>
          </a:p>
        </p:txBody>
      </p:sp>
    </p:spTree>
    <p:extLst>
      <p:ext uri="{BB962C8B-B14F-4D97-AF65-F5344CB8AC3E}">
        <p14:creationId xmlns:p14="http://schemas.microsoft.com/office/powerpoint/2010/main" val="2131419210"/>
      </p:ext>
    </p:extLst>
  </p:cSld>
  <p:clrMap bg1="lt1" tx1="dk1" bg2="lt2" tx2="dk2" accent1="accent1" accent2="accent2" accent3="accent3" accent4="accent4" accent5="accent5" accent6="accent6" hlink="hlink" folHlink="folHlink"/>
  <p:sldLayoutIdLst>
    <p:sldLayoutId id="2147484049" r:id="rId1"/>
    <p:sldLayoutId id="2147484050" r:id="rId2"/>
    <p:sldLayoutId id="2147484051" r:id="rId3"/>
    <p:sldLayoutId id="2147484052" r:id="rId4"/>
    <p:sldLayoutId id="2147484053" r:id="rId5"/>
    <p:sldLayoutId id="2147484054" r:id="rId6"/>
    <p:sldLayoutId id="2147484055" r:id="rId7"/>
    <p:sldLayoutId id="2147484056" r:id="rId8"/>
    <p:sldLayoutId id="2147484057" r:id="rId9"/>
    <p:sldLayoutId id="2147484058" r:id="rId10"/>
    <p:sldLayoutId id="2147484059" r:id="rId11"/>
    <p:sldLayoutId id="2147484060" r:id="rId12"/>
    <p:sldLayoutId id="2147484061" r:id="rId13"/>
    <p:sldLayoutId id="2147484062" r:id="rId14"/>
    <p:sldLayoutId id="2147484063" r:id="rId15"/>
    <p:sldLayoutId id="214748406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mailto:retirees2@local237.org"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www.local237.org/"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1.nyc.gov/site/olr/index.page"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fif"/><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hyperlink" Target="http://www.local237.org/" TargetMode="External"/><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7F2E7-B5CC-4D13-B0AC-BBC53B43CC68}"/>
              </a:ext>
            </a:extLst>
          </p:cNvPr>
          <p:cNvSpPr>
            <a:spLocks noGrp="1"/>
          </p:cNvSpPr>
          <p:nvPr>
            <p:ph type="ctrTitle"/>
          </p:nvPr>
        </p:nvSpPr>
        <p:spPr>
          <a:xfrm>
            <a:off x="5230240" y="646858"/>
            <a:ext cx="3969504" cy="1077229"/>
          </a:xfrm>
        </p:spPr>
        <p:txBody>
          <a:bodyPr vert="horz" lIns="91440" tIns="45720" rIns="91440" bIns="45720" rtlCol="0" anchor="t">
            <a:normAutofit fontScale="90000"/>
          </a:bodyPr>
          <a:lstStyle/>
          <a:p>
            <a:pPr algn="ctr"/>
            <a:r>
              <a:rPr lang="en-US" sz="3600" b="1" dirty="0">
                <a:solidFill>
                  <a:schemeClr val="tx1"/>
                </a:solidFill>
                <a:latin typeface="Calibri" panose="020F0502020204030204" pitchFamily="34" charset="0"/>
                <a:cs typeface="Calibri" panose="020F0502020204030204" pitchFamily="34" charset="0"/>
              </a:rPr>
              <a:t>Teamsters Local 237 </a:t>
            </a:r>
            <a:br>
              <a:rPr lang="en-US" sz="3600" b="1" dirty="0">
                <a:solidFill>
                  <a:schemeClr val="tx1"/>
                </a:solidFill>
                <a:latin typeface="Calibri" panose="020F0502020204030204" pitchFamily="34" charset="0"/>
                <a:cs typeface="Calibri" panose="020F0502020204030204" pitchFamily="34" charset="0"/>
              </a:rPr>
            </a:br>
            <a:r>
              <a:rPr lang="en-US" sz="3600" b="1" dirty="0">
                <a:solidFill>
                  <a:schemeClr val="tx1"/>
                </a:solidFill>
                <a:latin typeface="Calibri" panose="020F0502020204030204" pitchFamily="34" charset="0"/>
                <a:cs typeface="Calibri" panose="020F0502020204030204" pitchFamily="34" charset="0"/>
              </a:rPr>
              <a:t>Retiree Division</a:t>
            </a:r>
            <a:br>
              <a:rPr lang="en-US" sz="3600" b="1" dirty="0">
                <a:solidFill>
                  <a:schemeClr val="tx1"/>
                </a:solidFill>
                <a:latin typeface="Calibri" panose="020F0502020204030204" pitchFamily="34" charset="0"/>
                <a:cs typeface="Calibri" panose="020F0502020204030204" pitchFamily="34" charset="0"/>
              </a:rPr>
            </a:br>
            <a:br>
              <a:rPr lang="en-US" sz="3600" b="1" dirty="0">
                <a:solidFill>
                  <a:schemeClr val="tx1"/>
                </a:solidFill>
                <a:latin typeface="Calibri" panose="020F0502020204030204" pitchFamily="34" charset="0"/>
                <a:cs typeface="Calibri" panose="020F0502020204030204" pitchFamily="34" charset="0"/>
              </a:rPr>
            </a:br>
            <a:r>
              <a:rPr lang="en-US" sz="3600" b="1" dirty="0">
                <a:solidFill>
                  <a:schemeClr val="tx1"/>
                </a:solidFill>
                <a:latin typeface="Calibri" panose="020F0502020204030204" pitchFamily="34" charset="0"/>
                <a:cs typeface="Calibri" panose="020F0502020204030204" pitchFamily="34" charset="0"/>
              </a:rPr>
              <a:t>New Retiree Orientation</a:t>
            </a:r>
            <a:br>
              <a:rPr lang="en-US" sz="3600" b="1" dirty="0">
                <a:solidFill>
                  <a:schemeClr val="tx1"/>
                </a:solidFill>
                <a:latin typeface="Calibri" panose="020F0502020204030204" pitchFamily="34" charset="0"/>
                <a:cs typeface="Calibri" panose="020F0502020204030204" pitchFamily="34" charset="0"/>
              </a:rPr>
            </a:br>
            <a:br>
              <a:rPr lang="en-US" sz="3600" b="1" dirty="0">
                <a:solidFill>
                  <a:schemeClr val="tx1"/>
                </a:solidFill>
                <a:latin typeface="Calibri" panose="020F0502020204030204" pitchFamily="34" charset="0"/>
                <a:cs typeface="Calibri" panose="020F0502020204030204" pitchFamily="34" charset="0"/>
              </a:rPr>
            </a:br>
            <a:br>
              <a:rPr lang="en-US" sz="3600" dirty="0"/>
            </a:br>
            <a:br>
              <a:rPr lang="en-US" sz="900" dirty="0"/>
            </a:br>
            <a:endParaRPr lang="en-US" sz="900" dirty="0"/>
          </a:p>
        </p:txBody>
      </p:sp>
      <p:sp>
        <p:nvSpPr>
          <p:cNvPr id="3" name="TextBox 2">
            <a:extLst>
              <a:ext uri="{FF2B5EF4-FFF2-40B4-BE49-F238E27FC236}">
                <a16:creationId xmlns:a16="http://schemas.microsoft.com/office/drawing/2014/main" id="{BE21D095-FA31-47FA-BA58-12E748518256}"/>
              </a:ext>
            </a:extLst>
          </p:cNvPr>
          <p:cNvSpPr txBox="1"/>
          <p:nvPr/>
        </p:nvSpPr>
        <p:spPr>
          <a:xfrm>
            <a:off x="5141226" y="3698045"/>
            <a:ext cx="3969505" cy="1543716"/>
          </a:xfrm>
          <a:prstGeom prst="rect">
            <a:avLst/>
          </a:prstGeom>
        </p:spPr>
        <p:txBody>
          <a:bodyPr vert="horz" lIns="91440" tIns="45720" rIns="91440" bIns="45720" rtlCol="0" anchor="ctr">
            <a:noAutofit/>
          </a:bodyPr>
          <a:lstStyle/>
          <a:p>
            <a:pPr algn="ctr" defTabSz="914377">
              <a:lnSpc>
                <a:spcPct val="120000"/>
              </a:lnSpc>
              <a:spcBef>
                <a:spcPts val="1000"/>
              </a:spcBef>
              <a:spcAft>
                <a:spcPts val="600"/>
              </a:spcAft>
              <a:buClr>
                <a:schemeClr val="accent6"/>
              </a:buClr>
              <a:buSzPct val="90000"/>
            </a:pPr>
            <a:r>
              <a:rPr lang="en-US" sz="3200" i="1" dirty="0"/>
              <a:t>“Retired from Work</a:t>
            </a:r>
          </a:p>
          <a:p>
            <a:pPr algn="ctr" defTabSz="914377">
              <a:lnSpc>
                <a:spcPct val="120000"/>
              </a:lnSpc>
              <a:spcBef>
                <a:spcPts val="1000"/>
              </a:spcBef>
              <a:spcAft>
                <a:spcPts val="600"/>
              </a:spcAft>
              <a:buClr>
                <a:schemeClr val="accent6"/>
              </a:buClr>
              <a:buSzPct val="90000"/>
            </a:pPr>
            <a:r>
              <a:rPr lang="en-US" sz="3200" i="1" dirty="0"/>
              <a:t>Not from the Union”</a:t>
            </a:r>
            <a:br>
              <a:rPr lang="en-US" sz="3200" i="1" dirty="0"/>
            </a:br>
            <a:endParaRPr lang="en-US" sz="3200" i="1" dirty="0"/>
          </a:p>
        </p:txBody>
      </p:sp>
      <p:pic>
        <p:nvPicPr>
          <p:cNvPr id="5" name="Picture 4" descr="A blue and yellow logo with horses&#10;&#10;Description automatically generated">
            <a:extLst>
              <a:ext uri="{FF2B5EF4-FFF2-40B4-BE49-F238E27FC236}">
                <a16:creationId xmlns:a16="http://schemas.microsoft.com/office/drawing/2014/main" id="{CD22ED30-495E-7B99-16BD-54BEB2B86E03}"/>
              </a:ext>
            </a:extLst>
          </p:cNvPr>
          <p:cNvPicPr>
            <a:picLocks noChangeAspect="1"/>
          </p:cNvPicPr>
          <p:nvPr/>
        </p:nvPicPr>
        <p:blipFill>
          <a:blip r:embed="rId3">
            <a:extLst>
              <a:ext uri="{28A0092B-C50C-407E-A947-70E740481C1C}">
                <a14:useLocalDpi xmlns:a14="http://schemas.microsoft.com/office/drawing/2010/main" val="0"/>
              </a:ext>
            </a:extLst>
          </a:blip>
          <a:srcRect l="8911" r="8911"/>
          <a:stretch/>
        </p:blipFill>
        <p:spPr>
          <a:xfrm>
            <a:off x="1119994" y="646858"/>
            <a:ext cx="3589505" cy="556428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1076353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E6835C7-8D76-4679-94E5-D9EC22E41558}"/>
              </a:ext>
            </a:extLst>
          </p:cNvPr>
          <p:cNvSpPr txBox="1"/>
          <p:nvPr/>
        </p:nvSpPr>
        <p:spPr>
          <a:xfrm>
            <a:off x="658768" y="319458"/>
            <a:ext cx="7865475" cy="5029200"/>
          </a:xfrm>
          <a:prstGeom prst="rect">
            <a:avLst/>
          </a:prstGeom>
        </p:spPr>
        <p:txBody>
          <a:bodyPr vert="horz" lIns="0" tIns="45720" rIns="0" bIns="45720" rtlCol="0">
            <a:normAutofit lnSpcReduction="10000"/>
          </a:bodyPr>
          <a:lstStyle/>
          <a:p>
            <a:pPr algn="ctr" defTabSz="914377">
              <a:lnSpc>
                <a:spcPct val="90000"/>
              </a:lnSpc>
              <a:spcAft>
                <a:spcPts val="600"/>
              </a:spcAft>
              <a:buClr>
                <a:schemeClr val="accent1"/>
              </a:buClr>
              <a:buFont typeface="Calibri" panose="020F0502020204030204" pitchFamily="34" charset="0"/>
            </a:pPr>
            <a:r>
              <a:rPr lang="en-US" sz="2800" b="1" i="1" dirty="0"/>
              <a:t>Welcome to the Retiree Division!</a:t>
            </a:r>
          </a:p>
          <a:p>
            <a:pPr algn="ctr" defTabSz="914377">
              <a:lnSpc>
                <a:spcPct val="90000"/>
              </a:lnSpc>
              <a:spcAft>
                <a:spcPts val="600"/>
              </a:spcAft>
              <a:buClr>
                <a:schemeClr val="accent1"/>
              </a:buClr>
              <a:buFont typeface="Calibri" panose="020F0502020204030204" pitchFamily="34" charset="0"/>
            </a:pPr>
            <a:r>
              <a:rPr lang="en-US" sz="2800" b="1" dirty="0"/>
              <a:t>“Retired from Work, Not from the Union”</a:t>
            </a:r>
          </a:p>
          <a:p>
            <a:pPr algn="ctr" defTabSz="914377">
              <a:lnSpc>
                <a:spcPct val="90000"/>
              </a:lnSpc>
              <a:spcAft>
                <a:spcPts val="600"/>
              </a:spcAft>
              <a:buClr>
                <a:schemeClr val="accent1"/>
              </a:buClr>
              <a:buFont typeface="Calibri" panose="020F0502020204030204" pitchFamily="34" charset="0"/>
            </a:pPr>
            <a:r>
              <a:rPr lang="en-US" sz="2800" b="1" i="1" dirty="0"/>
              <a:t> </a:t>
            </a:r>
          </a:p>
          <a:p>
            <a:pPr algn="ctr" defTabSz="914377">
              <a:lnSpc>
                <a:spcPct val="90000"/>
              </a:lnSpc>
              <a:spcAft>
                <a:spcPts val="600"/>
              </a:spcAft>
              <a:buClr>
                <a:schemeClr val="accent1"/>
              </a:buClr>
              <a:buFont typeface="Calibri" panose="020F0502020204030204" pitchFamily="34" charset="0"/>
            </a:pPr>
            <a:r>
              <a:rPr lang="en-US" sz="2800" b="1" dirty="0"/>
              <a:t>The Retiree Division staff congratulates </a:t>
            </a:r>
          </a:p>
          <a:p>
            <a:pPr algn="ctr" defTabSz="914377">
              <a:lnSpc>
                <a:spcPct val="90000"/>
              </a:lnSpc>
              <a:spcAft>
                <a:spcPts val="600"/>
              </a:spcAft>
              <a:buClr>
                <a:schemeClr val="accent1"/>
              </a:buClr>
              <a:buFont typeface="Calibri" panose="020F0502020204030204" pitchFamily="34" charset="0"/>
            </a:pPr>
            <a:r>
              <a:rPr lang="en-US" sz="2800" b="1" dirty="0"/>
              <a:t>you on your retirement! </a:t>
            </a:r>
            <a:r>
              <a:rPr lang="en-US" sz="2800" dirty="0"/>
              <a:t> </a:t>
            </a:r>
          </a:p>
          <a:p>
            <a:pPr algn="ctr" defTabSz="914377">
              <a:lnSpc>
                <a:spcPct val="90000"/>
              </a:lnSpc>
              <a:spcAft>
                <a:spcPts val="600"/>
              </a:spcAft>
              <a:buClr>
                <a:schemeClr val="accent1"/>
              </a:buClr>
              <a:buFont typeface="Calibri" panose="020F0502020204030204" pitchFamily="34" charset="0"/>
            </a:pPr>
            <a:endParaRPr lang="en-US" sz="2800" dirty="0"/>
          </a:p>
          <a:p>
            <a:pPr algn="ctr" defTabSz="914377">
              <a:lnSpc>
                <a:spcPct val="90000"/>
              </a:lnSpc>
              <a:spcAft>
                <a:spcPts val="600"/>
              </a:spcAft>
              <a:buClr>
                <a:schemeClr val="accent1"/>
              </a:buClr>
              <a:buFont typeface="Calibri" panose="020F0502020204030204" pitchFamily="34" charset="0"/>
            </a:pPr>
            <a:r>
              <a:rPr lang="en-US" sz="2800" dirty="0"/>
              <a:t>We are located on the 6</a:t>
            </a:r>
            <a:r>
              <a:rPr lang="en-US" sz="2800" baseline="30000" dirty="0"/>
              <a:t>th</a:t>
            </a:r>
            <a:r>
              <a:rPr lang="en-US" sz="2800" dirty="0"/>
              <a:t> floor of the union headquarters, and have friendly, knowledgeable staff to answer questions, provide social work services, share community resources, coordinate educational seminars, recreational activities and so much more! </a:t>
            </a:r>
          </a:p>
          <a:p>
            <a:pPr algn="ctr" defTabSz="914377">
              <a:lnSpc>
                <a:spcPct val="90000"/>
              </a:lnSpc>
              <a:spcAft>
                <a:spcPts val="600"/>
              </a:spcAft>
              <a:buClr>
                <a:schemeClr val="accent1"/>
              </a:buClr>
              <a:buFont typeface="Calibri" panose="020F0502020204030204" pitchFamily="34" charset="0"/>
            </a:pPr>
            <a:endParaRPr lang="en-US" sz="2800" dirty="0"/>
          </a:p>
          <a:p>
            <a:pPr algn="ctr" defTabSz="914377">
              <a:lnSpc>
                <a:spcPct val="90000"/>
              </a:lnSpc>
              <a:spcAft>
                <a:spcPts val="600"/>
              </a:spcAft>
              <a:buClr>
                <a:schemeClr val="accent1"/>
              </a:buClr>
              <a:buFont typeface="Calibri" panose="020F0502020204030204" pitchFamily="34" charset="0"/>
            </a:pPr>
            <a:endParaRPr lang="en-US" sz="2800" dirty="0">
              <a:solidFill>
                <a:schemeClr val="tx1">
                  <a:lumMod val="75000"/>
                  <a:lumOff val="25000"/>
                </a:schemeClr>
              </a:solidFill>
            </a:endParaRPr>
          </a:p>
          <a:p>
            <a:pPr algn="ctr" defTabSz="914377">
              <a:lnSpc>
                <a:spcPct val="90000"/>
              </a:lnSpc>
              <a:spcAft>
                <a:spcPts val="600"/>
              </a:spcAft>
              <a:buClr>
                <a:schemeClr val="accent1"/>
              </a:buClr>
              <a:buFont typeface="Calibri" panose="020F0502020204030204" pitchFamily="34" charset="0"/>
            </a:pPr>
            <a:endParaRPr lang="en-US" dirty="0">
              <a:solidFill>
                <a:schemeClr val="tx1">
                  <a:lumMod val="75000"/>
                  <a:lumOff val="25000"/>
                </a:schemeClr>
              </a:solidFill>
            </a:endParaRPr>
          </a:p>
          <a:p>
            <a:pPr defTabSz="914377">
              <a:lnSpc>
                <a:spcPct val="90000"/>
              </a:lnSpc>
              <a:spcAft>
                <a:spcPts val="600"/>
              </a:spcAft>
              <a:buClr>
                <a:schemeClr val="accent1"/>
              </a:buClr>
              <a:buFont typeface="Calibri" panose="020F0502020204030204" pitchFamily="34" charset="0"/>
            </a:pPr>
            <a:endParaRPr lang="en-US" dirty="0">
              <a:solidFill>
                <a:schemeClr val="tx1">
                  <a:lumMod val="75000"/>
                  <a:lumOff val="25000"/>
                </a:schemeClr>
              </a:solidFill>
            </a:endParaRPr>
          </a:p>
        </p:txBody>
      </p:sp>
      <p:pic>
        <p:nvPicPr>
          <p:cNvPr id="4" name="Picture 3" descr="A blue and yellow logo with horses&#10;&#10;Description automatically generated">
            <a:extLst>
              <a:ext uri="{FF2B5EF4-FFF2-40B4-BE49-F238E27FC236}">
                <a16:creationId xmlns:a16="http://schemas.microsoft.com/office/drawing/2014/main" id="{762E0EFC-5B39-45A9-FA1E-684C952856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3776" y="5107710"/>
            <a:ext cx="1460815" cy="1859219"/>
          </a:xfrm>
          <a:prstGeom prst="rect">
            <a:avLst/>
          </a:prstGeom>
        </p:spPr>
      </p:pic>
    </p:spTree>
    <p:extLst>
      <p:ext uri="{BB962C8B-B14F-4D97-AF65-F5344CB8AC3E}">
        <p14:creationId xmlns:p14="http://schemas.microsoft.com/office/powerpoint/2010/main" val="39711046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606CB11-42C1-451C-A082-F18055FC17EB}"/>
              </a:ext>
            </a:extLst>
          </p:cNvPr>
          <p:cNvSpPr txBox="1"/>
          <p:nvPr/>
        </p:nvSpPr>
        <p:spPr>
          <a:xfrm>
            <a:off x="276508" y="3542804"/>
            <a:ext cx="7413623" cy="2800767"/>
          </a:xfrm>
          <a:prstGeom prst="rect">
            <a:avLst/>
          </a:prstGeom>
          <a:noFill/>
        </p:spPr>
        <p:txBody>
          <a:bodyPr wrap="square" rtlCol="0">
            <a:spAutoFit/>
          </a:bodyPr>
          <a:lstStyle/>
          <a:p>
            <a:pPr algn="ctr"/>
            <a:r>
              <a:rPr lang="en-US" sz="2400" b="1" dirty="0">
                <a:latin typeface="Calibri" panose="020F0502020204030204" pitchFamily="34" charset="0"/>
                <a:cs typeface="Calibri" panose="020F0502020204030204" pitchFamily="34" charset="0"/>
              </a:rPr>
              <a:t>The Retiree Division is located on the 6</a:t>
            </a:r>
            <a:r>
              <a:rPr lang="en-US" sz="2400" b="1" baseline="30000" dirty="0">
                <a:latin typeface="Calibri" panose="020F0502020204030204" pitchFamily="34" charset="0"/>
                <a:cs typeface="Calibri" panose="020F0502020204030204" pitchFamily="34" charset="0"/>
              </a:rPr>
              <a:t>th</a:t>
            </a:r>
            <a:r>
              <a:rPr lang="en-US" sz="2400" b="1" dirty="0">
                <a:latin typeface="Calibri" panose="020F0502020204030204" pitchFamily="34" charset="0"/>
                <a:cs typeface="Calibri" panose="020F0502020204030204" pitchFamily="34" charset="0"/>
              </a:rPr>
              <a:t> floor </a:t>
            </a:r>
          </a:p>
          <a:p>
            <a:pPr algn="ctr"/>
            <a:r>
              <a:rPr lang="en-US" sz="2400" b="1" dirty="0">
                <a:latin typeface="Calibri" panose="020F0502020204030204" pitchFamily="34" charset="0"/>
                <a:cs typeface="Calibri" panose="020F0502020204030204" pitchFamily="34" charset="0"/>
              </a:rPr>
              <a:t> 216 West 14</a:t>
            </a:r>
            <a:r>
              <a:rPr lang="en-US" sz="2400" b="1" baseline="30000" dirty="0">
                <a:latin typeface="Calibri" panose="020F0502020204030204" pitchFamily="34" charset="0"/>
                <a:cs typeface="Calibri" panose="020F0502020204030204" pitchFamily="34" charset="0"/>
              </a:rPr>
              <a:t>th</a:t>
            </a:r>
            <a:r>
              <a:rPr lang="en-US" sz="2400" b="1" dirty="0">
                <a:latin typeface="Calibri" panose="020F0502020204030204" pitchFamily="34" charset="0"/>
                <a:cs typeface="Calibri" panose="020F0502020204030204" pitchFamily="34" charset="0"/>
              </a:rPr>
              <a:t> Street, New York, NY 10011</a:t>
            </a:r>
          </a:p>
          <a:p>
            <a:pPr algn="ctr"/>
            <a:r>
              <a:rPr lang="en-US" sz="2400" b="1" dirty="0">
                <a:latin typeface="Calibri" panose="020F0502020204030204" pitchFamily="34" charset="0"/>
                <a:cs typeface="Calibri" panose="020F0502020204030204" pitchFamily="34" charset="0"/>
              </a:rPr>
              <a:t>Telephone: 212-807-0555</a:t>
            </a:r>
          </a:p>
          <a:p>
            <a:pPr algn="ctr"/>
            <a:r>
              <a:rPr lang="en-US" sz="2400" b="1" dirty="0">
                <a:latin typeface="Calibri" panose="020F0502020204030204" pitchFamily="34" charset="0"/>
                <a:cs typeface="Calibri" panose="020F0502020204030204" pitchFamily="34" charset="0"/>
              </a:rPr>
              <a:t>Email: </a:t>
            </a:r>
            <a:r>
              <a:rPr lang="en-US" sz="2400" b="1" dirty="0">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retirees2@local237.org</a:t>
            </a:r>
            <a:endParaRPr lang="en-US" sz="2400" b="1" dirty="0">
              <a:latin typeface="Calibri" panose="020F0502020204030204" pitchFamily="34" charset="0"/>
              <a:cs typeface="Calibri" panose="020F0502020204030204" pitchFamily="34" charset="0"/>
            </a:endParaRPr>
          </a:p>
          <a:p>
            <a:pPr algn="ctr"/>
            <a:endParaRPr lang="en-US" sz="2400" b="1" dirty="0">
              <a:solidFill>
                <a:srgbClr val="0070C0"/>
              </a:solidFill>
              <a:latin typeface="Calibri" panose="020F0502020204030204" pitchFamily="34" charset="0"/>
              <a:cs typeface="Calibri" panose="020F0502020204030204" pitchFamily="34" charset="0"/>
            </a:endParaRPr>
          </a:p>
          <a:p>
            <a:pPr algn="ctr" defTabSz="457189">
              <a:defRPr/>
            </a:pPr>
            <a:r>
              <a:rPr lang="en-US" sz="3200" b="1" dirty="0">
                <a:latin typeface="Calibri" panose="020F0502020204030204" pitchFamily="34" charset="0"/>
                <a:cs typeface="Calibri" panose="020F0502020204030204" pitchFamily="34" charset="0"/>
              </a:rPr>
              <a:t>“Retired from Work, Not from the Union”</a:t>
            </a:r>
            <a:endParaRPr lang="en-US" sz="2400" dirty="0">
              <a:solidFill>
                <a:prstClr val="black"/>
              </a:solidFill>
              <a:latin typeface="Calibri" panose="020F0502020204030204" pitchFamily="34" charset="0"/>
              <a:cs typeface="Calibri" panose="020F0502020204030204" pitchFamily="34" charset="0"/>
            </a:endParaRPr>
          </a:p>
          <a:p>
            <a:pPr algn="ctr"/>
            <a:endParaRPr lang="en-US" sz="2400" b="1" dirty="0">
              <a:latin typeface="Calibri" panose="020F0502020204030204" pitchFamily="34" charset="0"/>
              <a:cs typeface="Calibri" panose="020F0502020204030204" pitchFamily="34" charset="0"/>
            </a:endParaRPr>
          </a:p>
        </p:txBody>
      </p:sp>
      <p:pic>
        <p:nvPicPr>
          <p:cNvPr id="5" name="Picture 4" descr="A blue and yellow logo with horses">
            <a:extLst>
              <a:ext uri="{FF2B5EF4-FFF2-40B4-BE49-F238E27FC236}">
                <a16:creationId xmlns:a16="http://schemas.microsoft.com/office/drawing/2014/main" id="{09936FC9-9300-C22A-F183-2E03E5FF02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50546" y="1588799"/>
            <a:ext cx="2287816" cy="2911764"/>
          </a:xfrm>
          <a:prstGeom prst="rect">
            <a:avLst/>
          </a:prstGeom>
        </p:spPr>
      </p:pic>
      <p:sp>
        <p:nvSpPr>
          <p:cNvPr id="7" name="TextBox 6">
            <a:extLst>
              <a:ext uri="{FF2B5EF4-FFF2-40B4-BE49-F238E27FC236}">
                <a16:creationId xmlns:a16="http://schemas.microsoft.com/office/drawing/2014/main" id="{AD642C9C-9F8D-7AC0-1F4C-DB9F6DEF8F8A}"/>
              </a:ext>
            </a:extLst>
          </p:cNvPr>
          <p:cNvSpPr txBox="1"/>
          <p:nvPr/>
        </p:nvSpPr>
        <p:spPr>
          <a:xfrm>
            <a:off x="147784" y="508589"/>
            <a:ext cx="7413623" cy="2677656"/>
          </a:xfrm>
          <a:prstGeom prst="rect">
            <a:avLst/>
          </a:prstGeom>
          <a:noFill/>
        </p:spPr>
        <p:txBody>
          <a:bodyPr wrap="square" rtlCol="0">
            <a:spAutoFit/>
          </a:bodyPr>
          <a:lstStyle/>
          <a:p>
            <a:r>
              <a:rPr lang="en-US" sz="2400" b="1" dirty="0"/>
              <a:t>THE RETIREE DIVISION STAFF</a:t>
            </a:r>
          </a:p>
          <a:p>
            <a:pPr algn="ctr"/>
            <a:endParaRPr lang="en-US" sz="2400" b="1" dirty="0"/>
          </a:p>
          <a:p>
            <a:r>
              <a:rPr lang="en-US" sz="2000" b="1" dirty="0"/>
              <a:t>Julie Kobi					Director </a:t>
            </a:r>
          </a:p>
          <a:p>
            <a:r>
              <a:rPr lang="en-US" sz="2000" b="1" dirty="0"/>
              <a:t>Edith Johnston      			Deputy Director</a:t>
            </a:r>
          </a:p>
          <a:p>
            <a:r>
              <a:rPr lang="en-US" sz="2000" b="1" dirty="0"/>
              <a:t>Elaine Williams -Francis	Assistant Director</a:t>
            </a:r>
          </a:p>
          <a:p>
            <a:r>
              <a:rPr lang="en-US" sz="2000" b="1" dirty="0"/>
              <a:t>Luz Nieves-Carty			Assistant to the Director</a:t>
            </a:r>
          </a:p>
          <a:p>
            <a:r>
              <a:rPr lang="en-US" sz="2000" b="1" dirty="0"/>
              <a:t>Shavon Banks				Secretary</a:t>
            </a:r>
          </a:p>
          <a:p>
            <a:r>
              <a:rPr lang="en-US" sz="2000" b="1" dirty="0"/>
              <a:t>Noelia Quinones			Assistant Secretary</a:t>
            </a:r>
          </a:p>
        </p:txBody>
      </p:sp>
    </p:spTree>
    <p:extLst>
      <p:ext uri="{BB962C8B-B14F-4D97-AF65-F5344CB8AC3E}">
        <p14:creationId xmlns:p14="http://schemas.microsoft.com/office/powerpoint/2010/main" val="1406102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B593338-85B7-4751-8BC6-7312490F7FCB}"/>
              </a:ext>
            </a:extLst>
          </p:cNvPr>
          <p:cNvPicPr>
            <a:picLocks noChangeAspect="1"/>
          </p:cNvPicPr>
          <p:nvPr/>
        </p:nvPicPr>
        <p:blipFill>
          <a:blip r:embed="rId2"/>
          <a:stretch>
            <a:fillRect/>
          </a:stretch>
        </p:blipFill>
        <p:spPr>
          <a:xfrm>
            <a:off x="489528" y="572399"/>
            <a:ext cx="8605639" cy="5163383"/>
          </a:xfrm>
          <a:prstGeom prst="rect">
            <a:avLst/>
          </a:prstGeom>
        </p:spPr>
      </p:pic>
    </p:spTree>
    <p:extLst>
      <p:ext uri="{BB962C8B-B14F-4D97-AF65-F5344CB8AC3E}">
        <p14:creationId xmlns:p14="http://schemas.microsoft.com/office/powerpoint/2010/main" val="313212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EE400D-F62F-4B36-BFAA-2B7B03552527}"/>
              </a:ext>
            </a:extLst>
          </p:cNvPr>
          <p:cNvSpPr>
            <a:spLocks noGrp="1"/>
          </p:cNvSpPr>
          <p:nvPr>
            <p:ph idx="1"/>
          </p:nvPr>
        </p:nvSpPr>
        <p:spPr>
          <a:xfrm>
            <a:off x="508861" y="226459"/>
            <a:ext cx="8781196" cy="5971148"/>
          </a:xfrm>
        </p:spPr>
        <p:txBody>
          <a:bodyPr>
            <a:normAutofit/>
          </a:bodyPr>
          <a:lstStyle/>
          <a:p>
            <a:pPr marL="0" indent="0" algn="ctr" defTabSz="457189">
              <a:lnSpc>
                <a:spcPct val="100000"/>
              </a:lnSpc>
              <a:spcBef>
                <a:spcPts val="0"/>
              </a:spcBef>
              <a:buNone/>
              <a:defRPr/>
            </a:pPr>
            <a:r>
              <a:rPr lang="en-US" sz="3200" b="1" i="1" dirty="0">
                <a:latin typeface="Calibri" panose="020F0502020204030204" pitchFamily="34" charset="0"/>
                <a:cs typeface="Calibri" panose="020F0502020204030204" pitchFamily="34" charset="0"/>
              </a:rPr>
              <a:t>Are you REALLY retired? </a:t>
            </a:r>
          </a:p>
          <a:p>
            <a:pPr marL="0" indent="0" algn="ctr" defTabSz="457189">
              <a:lnSpc>
                <a:spcPct val="100000"/>
              </a:lnSpc>
              <a:spcBef>
                <a:spcPts val="0"/>
              </a:spcBef>
              <a:buNone/>
              <a:defRPr/>
            </a:pPr>
            <a:endParaRPr lang="en-US" sz="2400" b="1" dirty="0">
              <a:latin typeface="Calibri" panose="020F0502020204030204" pitchFamily="34" charset="0"/>
              <a:cs typeface="Calibri" panose="020F0502020204030204" pitchFamily="34" charset="0"/>
            </a:endParaRPr>
          </a:p>
          <a:p>
            <a:pPr marL="0" indent="0" algn="ctr" defTabSz="457189">
              <a:lnSpc>
                <a:spcPct val="100000"/>
              </a:lnSpc>
              <a:spcBef>
                <a:spcPts val="0"/>
              </a:spcBef>
              <a:buNone/>
              <a:defRPr/>
            </a:pPr>
            <a:r>
              <a:rPr lang="en-US" sz="2400" b="1" dirty="0">
                <a:latin typeface="Calibri" panose="020F0502020204030204" pitchFamily="34" charset="0"/>
                <a:cs typeface="Calibri" panose="020F0502020204030204" pitchFamily="34" charset="0"/>
              </a:rPr>
              <a:t>Retirement is defined as being taken OFF PAYROLL and receiving a monthly pension from your pension system, NYCERS or BERS</a:t>
            </a:r>
          </a:p>
          <a:p>
            <a:pPr marL="0" indent="0" algn="ctr" defTabSz="457189">
              <a:spcBef>
                <a:spcPts val="0"/>
              </a:spcBef>
              <a:buNone/>
              <a:defRPr/>
            </a:pPr>
            <a:endParaRPr lang="en-US" sz="2400" b="1" dirty="0">
              <a:latin typeface="Calibri" panose="020F0502020204030204" pitchFamily="34" charset="0"/>
              <a:cs typeface="Calibri" panose="020F0502020204030204" pitchFamily="34" charset="0"/>
            </a:endParaRPr>
          </a:p>
          <a:p>
            <a:pPr marL="0" indent="0" algn="ctr" defTabSz="457189">
              <a:spcBef>
                <a:spcPts val="0"/>
              </a:spcBef>
              <a:buNone/>
              <a:defRPr/>
            </a:pPr>
            <a:r>
              <a:rPr lang="en-US" sz="2400" b="1" dirty="0">
                <a:latin typeface="Calibri" panose="020F0502020204030204" pitchFamily="34" charset="0"/>
                <a:cs typeface="Calibri" panose="020F0502020204030204" pitchFamily="34" charset="0"/>
              </a:rPr>
              <a:t>The staff at the Retiree Division understands this is an important time for you. We are here to guide you and answer your questions.</a:t>
            </a:r>
          </a:p>
          <a:p>
            <a:pPr marL="0" indent="0" algn="ctr" defTabSz="457189">
              <a:lnSpc>
                <a:spcPct val="100000"/>
              </a:lnSpc>
              <a:spcBef>
                <a:spcPts val="0"/>
              </a:spcBef>
              <a:buNone/>
              <a:defRPr/>
            </a:pPr>
            <a:endParaRPr lang="en-US" sz="2400" b="1" dirty="0">
              <a:latin typeface="Calibri" panose="020F0502020204030204" pitchFamily="34" charset="0"/>
              <a:cs typeface="Calibri" panose="020F0502020204030204" pitchFamily="34" charset="0"/>
            </a:endParaRPr>
          </a:p>
          <a:p>
            <a:pPr marL="0" indent="0" algn="ctr" defTabSz="457189">
              <a:lnSpc>
                <a:spcPct val="100000"/>
              </a:lnSpc>
              <a:spcBef>
                <a:spcPts val="0"/>
              </a:spcBef>
              <a:buNone/>
              <a:defRPr/>
            </a:pPr>
            <a:r>
              <a:rPr lang="en-US" sz="2400" b="1" dirty="0">
                <a:latin typeface="Calibri" panose="020F0502020204030204" pitchFamily="34" charset="0"/>
                <a:cs typeface="Calibri" panose="020F0502020204030204" pitchFamily="34" charset="0"/>
              </a:rPr>
              <a:t>Let’s begin by reviewing the steps of retirement … </a:t>
            </a:r>
          </a:p>
          <a:p>
            <a:pPr marL="0" indent="0" algn="ctr" defTabSz="457189">
              <a:lnSpc>
                <a:spcPct val="100000"/>
              </a:lnSpc>
              <a:spcBef>
                <a:spcPts val="0"/>
              </a:spcBef>
              <a:buNone/>
              <a:defRPr/>
            </a:pPr>
            <a:r>
              <a:rPr lang="en-US" sz="2400" b="1" dirty="0">
                <a:latin typeface="Calibri" panose="020F0502020204030204" pitchFamily="34" charset="0"/>
                <a:cs typeface="Calibri" panose="020F0502020204030204" pitchFamily="34" charset="0"/>
              </a:rPr>
              <a:t>Your pension, medical insurance and union benefits of Local 237. </a:t>
            </a:r>
          </a:p>
          <a:p>
            <a:pPr marL="0" indent="0" algn="ctr" defTabSz="457189">
              <a:lnSpc>
                <a:spcPct val="100000"/>
              </a:lnSpc>
              <a:spcBef>
                <a:spcPts val="0"/>
              </a:spcBef>
              <a:buNone/>
              <a:defRPr/>
            </a:pPr>
            <a:endParaRPr lang="en-US" sz="3200" b="1" dirty="0">
              <a:latin typeface="Calibri" panose="020F0502020204030204" pitchFamily="34" charset="0"/>
              <a:cs typeface="Calibri" panose="020F0502020204030204" pitchFamily="34" charset="0"/>
            </a:endParaRPr>
          </a:p>
          <a:p>
            <a:pPr marL="0" indent="0" algn="ctr" defTabSz="457189">
              <a:lnSpc>
                <a:spcPct val="100000"/>
              </a:lnSpc>
              <a:spcBef>
                <a:spcPts val="0"/>
              </a:spcBef>
              <a:buNone/>
              <a:defRPr/>
            </a:pPr>
            <a:endParaRPr lang="en-US" sz="3200" b="1" i="1" u="sng" dirty="0">
              <a:latin typeface="Calibri" panose="020F0502020204030204" pitchFamily="34" charset="0"/>
              <a:cs typeface="Calibri" panose="020F0502020204030204" pitchFamily="34" charset="0"/>
            </a:endParaRPr>
          </a:p>
          <a:p>
            <a:pPr marL="0" indent="0" algn="ctr" defTabSz="457189">
              <a:lnSpc>
                <a:spcPct val="100000"/>
              </a:lnSpc>
              <a:spcBef>
                <a:spcPts val="0"/>
              </a:spcBef>
              <a:buNone/>
              <a:defRPr/>
            </a:pPr>
            <a:endParaRPr lang="en-US" sz="3200" b="1" dirty="0">
              <a:solidFill>
                <a:prstClr val="black"/>
              </a:solidFill>
              <a:latin typeface="Calibri" panose="020F0502020204030204" pitchFamily="34" charset="0"/>
              <a:cs typeface="Calibri" panose="020F0502020204030204" pitchFamily="34" charset="0"/>
            </a:endParaRPr>
          </a:p>
          <a:p>
            <a:pPr marL="0" indent="0" algn="ctr" defTabSz="457189">
              <a:lnSpc>
                <a:spcPct val="100000"/>
              </a:lnSpc>
              <a:spcBef>
                <a:spcPts val="0"/>
              </a:spcBef>
              <a:buNone/>
              <a:defRPr/>
            </a:pPr>
            <a:endParaRPr lang="en-US" sz="2400" b="1" dirty="0">
              <a:solidFill>
                <a:prstClr val="black"/>
              </a:solidFill>
              <a:latin typeface="Calibri" panose="020F0502020204030204" pitchFamily="34" charset="0"/>
              <a:cs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4005747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A3C8F3A-17E8-F30A-1EED-5F223E01FB04}"/>
              </a:ext>
            </a:extLst>
          </p:cNvPr>
          <p:cNvSpPr txBox="1"/>
          <p:nvPr/>
        </p:nvSpPr>
        <p:spPr>
          <a:xfrm>
            <a:off x="295564" y="337705"/>
            <a:ext cx="5670011" cy="4903451"/>
          </a:xfrm>
          <a:prstGeom prst="rect">
            <a:avLst/>
          </a:prstGeom>
        </p:spPr>
        <p:txBody>
          <a:bodyPr vert="horz" lIns="91440" tIns="45720" rIns="91440" bIns="45720" rtlCol="0" anchor="ctr">
            <a:normAutofit lnSpcReduction="10000"/>
          </a:bodyPr>
          <a:lstStyle/>
          <a:p>
            <a:pPr defTabSz="685783">
              <a:lnSpc>
                <a:spcPct val="110000"/>
              </a:lnSpc>
              <a:spcAft>
                <a:spcPts val="450"/>
              </a:spcAft>
              <a:buClr>
                <a:schemeClr val="accent6"/>
              </a:buClr>
              <a:buSzPct val="90000"/>
              <a:buFont typeface="Wingdings" panose="05000000000000000000" pitchFamily="2" charset="2"/>
              <a:buChar char="§"/>
            </a:pPr>
            <a:endParaRPr lang="en-US" sz="1500" b="1" kern="1200" dirty="0">
              <a:solidFill>
                <a:schemeClr val="tx1"/>
              </a:solidFill>
              <a:latin typeface="Calibri" panose="020F0502020204030204" pitchFamily="34" charset="0"/>
              <a:ea typeface="+mn-ea"/>
              <a:cs typeface="Calibri" panose="020F0502020204030204" pitchFamily="34" charset="0"/>
            </a:endParaRPr>
          </a:p>
          <a:p>
            <a:pPr defTabSz="685783">
              <a:lnSpc>
                <a:spcPct val="110000"/>
              </a:lnSpc>
              <a:spcAft>
                <a:spcPts val="450"/>
              </a:spcAft>
              <a:buClr>
                <a:schemeClr val="accent6"/>
              </a:buClr>
              <a:buSzPct val="90000"/>
            </a:pPr>
            <a:endParaRPr lang="en-US" sz="2400" b="1" kern="1200" dirty="0">
              <a:solidFill>
                <a:schemeClr val="tx1"/>
              </a:solidFill>
              <a:latin typeface="Calibri" panose="020F0502020204030204" pitchFamily="34" charset="0"/>
              <a:ea typeface="+mn-ea"/>
              <a:cs typeface="Calibri" panose="020F0502020204030204" pitchFamily="34" charset="0"/>
            </a:endParaRPr>
          </a:p>
          <a:p>
            <a:pPr defTabSz="685783">
              <a:lnSpc>
                <a:spcPct val="110000"/>
              </a:lnSpc>
              <a:spcAft>
                <a:spcPts val="450"/>
              </a:spcAft>
              <a:buClr>
                <a:schemeClr val="accent6"/>
              </a:buClr>
              <a:buSzPct val="90000"/>
            </a:pPr>
            <a:r>
              <a:rPr lang="en-US" sz="2400" b="1" kern="1200" dirty="0">
                <a:solidFill>
                  <a:schemeClr val="tx1"/>
                </a:solidFill>
                <a:latin typeface="Calibri" panose="020F0502020204030204" pitchFamily="34" charset="0"/>
                <a:ea typeface="+mn-ea"/>
                <a:cs typeface="Calibri" panose="020F0502020204030204" pitchFamily="34" charset="0"/>
              </a:rPr>
              <a:t>Did you apply for your </a:t>
            </a:r>
          </a:p>
          <a:p>
            <a:pPr defTabSz="685783">
              <a:lnSpc>
                <a:spcPct val="110000"/>
              </a:lnSpc>
              <a:spcAft>
                <a:spcPts val="450"/>
              </a:spcAft>
              <a:buClr>
                <a:schemeClr val="accent6"/>
              </a:buClr>
              <a:buSzPct val="90000"/>
            </a:pPr>
            <a:r>
              <a:rPr lang="en-US" sz="2400" b="1" kern="1200" dirty="0">
                <a:solidFill>
                  <a:schemeClr val="tx1"/>
                </a:solidFill>
                <a:latin typeface="Calibri" panose="020F0502020204030204" pitchFamily="34" charset="0"/>
                <a:ea typeface="+mn-ea"/>
                <a:cs typeface="Calibri" panose="020F0502020204030204" pitchFamily="34" charset="0"/>
              </a:rPr>
              <a:t>HEALTH INSURANCE?</a:t>
            </a:r>
          </a:p>
          <a:p>
            <a:pPr defTabSz="685783">
              <a:lnSpc>
                <a:spcPct val="110000"/>
              </a:lnSpc>
              <a:spcAft>
                <a:spcPts val="450"/>
              </a:spcAft>
              <a:buClr>
                <a:schemeClr val="accent6"/>
              </a:buClr>
              <a:buSzPct val="90000"/>
              <a:buFont typeface="Wingdings" panose="05000000000000000000" pitchFamily="2" charset="2"/>
              <a:buChar char="§"/>
            </a:pPr>
            <a:endParaRPr lang="en-US" sz="2400" b="1" kern="1200" dirty="0">
              <a:solidFill>
                <a:schemeClr val="tx1"/>
              </a:solidFill>
              <a:latin typeface="Calibri" panose="020F0502020204030204" pitchFamily="34" charset="0"/>
              <a:ea typeface="+mn-ea"/>
              <a:cs typeface="Calibri" panose="020F0502020204030204" pitchFamily="34" charset="0"/>
            </a:endParaRPr>
          </a:p>
          <a:p>
            <a:pPr defTabSz="685783">
              <a:lnSpc>
                <a:spcPct val="110000"/>
              </a:lnSpc>
              <a:spcAft>
                <a:spcPts val="450"/>
              </a:spcAft>
              <a:buClr>
                <a:schemeClr val="accent6"/>
              </a:buClr>
              <a:buSzPct val="90000"/>
            </a:pPr>
            <a:r>
              <a:rPr lang="en-US" sz="2000" b="1" kern="1200" dirty="0">
                <a:solidFill>
                  <a:schemeClr val="tx1"/>
                </a:solidFill>
                <a:latin typeface="Calibri" panose="020F0502020204030204" pitchFamily="34" charset="0"/>
                <a:ea typeface="+mn-ea"/>
                <a:cs typeface="Calibri" panose="020F0502020204030204" pitchFamily="34" charset="0"/>
              </a:rPr>
              <a:t>Did you meet with your employer, obtain a retirement date and complete the Health Benefit Form? </a:t>
            </a:r>
          </a:p>
          <a:p>
            <a:pPr defTabSz="685783">
              <a:lnSpc>
                <a:spcPct val="110000"/>
              </a:lnSpc>
              <a:spcAft>
                <a:spcPts val="450"/>
              </a:spcAft>
              <a:buClr>
                <a:schemeClr val="accent6"/>
              </a:buClr>
              <a:buSzPct val="90000"/>
            </a:pPr>
            <a:r>
              <a:rPr lang="en-US" sz="2000" b="1" kern="1200" dirty="0">
                <a:solidFill>
                  <a:schemeClr val="tx1"/>
                </a:solidFill>
                <a:latin typeface="Calibri" panose="020F0502020204030204" pitchFamily="34" charset="0"/>
                <a:ea typeface="+mn-ea"/>
                <a:cs typeface="Calibri" panose="020F0502020204030204" pitchFamily="34" charset="0"/>
              </a:rPr>
              <a:t>Your employer sends the original Health Benefit Form to the Office of Labor Relations to enroll you in a medical insurance</a:t>
            </a:r>
            <a:r>
              <a:rPr lang="en-US" sz="2000" b="1" dirty="0">
                <a:latin typeface="Calibri" panose="020F0502020204030204" pitchFamily="34" charset="0"/>
                <a:cs typeface="Calibri" panose="020F0502020204030204" pitchFamily="34" charset="0"/>
              </a:rPr>
              <a:t> plan.</a:t>
            </a:r>
            <a:r>
              <a:rPr lang="en-US" sz="2000" b="1" kern="1200" dirty="0">
                <a:solidFill>
                  <a:schemeClr val="tx1"/>
                </a:solidFill>
                <a:latin typeface="Calibri" panose="020F0502020204030204" pitchFamily="34" charset="0"/>
                <a:ea typeface="+mn-ea"/>
                <a:cs typeface="Calibri" panose="020F0502020204030204" pitchFamily="34" charset="0"/>
              </a:rPr>
              <a:t>  </a:t>
            </a:r>
          </a:p>
          <a:p>
            <a:pPr defTabSz="685783">
              <a:lnSpc>
                <a:spcPct val="110000"/>
              </a:lnSpc>
              <a:spcAft>
                <a:spcPts val="450"/>
              </a:spcAft>
              <a:buClr>
                <a:schemeClr val="accent6"/>
              </a:buClr>
              <a:buSzPct val="90000"/>
            </a:pPr>
            <a:r>
              <a:rPr lang="en-US" sz="2000" b="1" kern="1200" dirty="0">
                <a:solidFill>
                  <a:schemeClr val="tx1"/>
                </a:solidFill>
                <a:latin typeface="Calibri" panose="020F0502020204030204" pitchFamily="34" charset="0"/>
                <a:ea typeface="+mn-ea"/>
                <a:cs typeface="Calibri" panose="020F0502020204030204" pitchFamily="34" charset="0"/>
              </a:rPr>
              <a:t>Your employer gives you a certified copy. </a:t>
            </a:r>
          </a:p>
          <a:p>
            <a:pPr defTabSz="685783">
              <a:lnSpc>
                <a:spcPct val="110000"/>
              </a:lnSpc>
              <a:spcAft>
                <a:spcPts val="450"/>
              </a:spcAft>
              <a:buClr>
                <a:schemeClr val="accent6"/>
              </a:buClr>
              <a:buSzPct val="90000"/>
            </a:pPr>
            <a:r>
              <a:rPr lang="en-US" sz="2000" b="1" kern="1200" dirty="0">
                <a:solidFill>
                  <a:schemeClr val="tx1"/>
                </a:solidFill>
                <a:latin typeface="Calibri" panose="020F0502020204030204" pitchFamily="34" charset="0"/>
                <a:ea typeface="+mn-ea"/>
                <a:cs typeface="Calibri" panose="020F0502020204030204" pitchFamily="34" charset="0"/>
              </a:rPr>
              <a:t>Hold on to your copy.</a:t>
            </a:r>
          </a:p>
          <a:p>
            <a:pPr defTabSz="685783">
              <a:lnSpc>
                <a:spcPct val="110000"/>
              </a:lnSpc>
              <a:spcAft>
                <a:spcPts val="450"/>
              </a:spcAft>
              <a:buClr>
                <a:schemeClr val="accent6"/>
              </a:buClr>
              <a:buSzPct val="90000"/>
            </a:pPr>
            <a:endParaRPr lang="en-US" sz="1500" b="1" kern="1200" dirty="0">
              <a:solidFill>
                <a:schemeClr val="tx1"/>
              </a:solidFill>
              <a:latin typeface="Calibri" panose="020F0502020204030204" pitchFamily="34" charset="0"/>
              <a:ea typeface="+mn-ea"/>
              <a:cs typeface="Calibri" panose="020F0502020204030204" pitchFamily="34" charset="0"/>
            </a:endParaRPr>
          </a:p>
          <a:p>
            <a:pPr defTabSz="685783">
              <a:lnSpc>
                <a:spcPct val="110000"/>
              </a:lnSpc>
              <a:spcAft>
                <a:spcPts val="450"/>
              </a:spcAft>
              <a:buClr>
                <a:schemeClr val="accent6"/>
              </a:buClr>
              <a:buSzPct val="90000"/>
            </a:pPr>
            <a:endParaRPr lang="en-US" sz="1275" b="1" kern="1200" dirty="0">
              <a:solidFill>
                <a:schemeClr val="tx1"/>
              </a:solidFill>
              <a:latin typeface="Calibri" panose="020F0502020204030204" pitchFamily="34" charset="0"/>
              <a:ea typeface="+mn-ea"/>
              <a:cs typeface="Calibri" panose="020F0502020204030204" pitchFamily="34" charset="0"/>
            </a:endParaRPr>
          </a:p>
          <a:p>
            <a:pPr defTabSz="685783">
              <a:lnSpc>
                <a:spcPct val="110000"/>
              </a:lnSpc>
              <a:spcAft>
                <a:spcPts val="450"/>
              </a:spcAft>
              <a:buClr>
                <a:schemeClr val="accent6"/>
              </a:buClr>
              <a:buSzPct val="90000"/>
            </a:pPr>
            <a:endParaRPr lang="en-US" sz="1500" b="1" kern="1200" dirty="0">
              <a:solidFill>
                <a:schemeClr val="tx1"/>
              </a:solidFill>
              <a:latin typeface="Calibri" panose="020F0502020204030204" pitchFamily="34" charset="0"/>
              <a:ea typeface="+mn-ea"/>
              <a:cs typeface="Calibri" panose="020F0502020204030204" pitchFamily="34" charset="0"/>
            </a:endParaRPr>
          </a:p>
          <a:p>
            <a:pPr defTabSz="685783">
              <a:lnSpc>
                <a:spcPct val="110000"/>
              </a:lnSpc>
              <a:spcAft>
                <a:spcPts val="450"/>
              </a:spcAft>
              <a:buClr>
                <a:schemeClr val="accent6"/>
              </a:buClr>
              <a:buSzPct val="90000"/>
              <a:buFont typeface="Wingdings" panose="05000000000000000000" pitchFamily="2" charset="2"/>
              <a:buChar char="§"/>
            </a:pPr>
            <a:endParaRPr lang="en-US" sz="1500" b="1" kern="1200" dirty="0">
              <a:solidFill>
                <a:schemeClr val="tx1"/>
              </a:solidFill>
              <a:latin typeface="Calibri" panose="020F0502020204030204" pitchFamily="34" charset="0"/>
              <a:ea typeface="+mn-ea"/>
              <a:cs typeface="Calibri" panose="020F0502020204030204" pitchFamily="34" charset="0"/>
            </a:endParaRPr>
          </a:p>
          <a:p>
            <a:pPr defTabSz="685783">
              <a:lnSpc>
                <a:spcPct val="110000"/>
              </a:lnSpc>
              <a:spcAft>
                <a:spcPts val="450"/>
              </a:spcAft>
              <a:buClr>
                <a:schemeClr val="accent6"/>
              </a:buClr>
              <a:buSzPct val="90000"/>
              <a:buFont typeface="Wingdings" panose="05000000000000000000" pitchFamily="2" charset="2"/>
              <a:buChar char="§"/>
            </a:pPr>
            <a:endParaRPr lang="en-US" sz="1500" b="1" kern="1200" dirty="0">
              <a:solidFill>
                <a:schemeClr val="tx1"/>
              </a:solidFill>
              <a:latin typeface="Calibri" panose="020F0502020204030204" pitchFamily="34" charset="0"/>
              <a:ea typeface="+mn-ea"/>
              <a:cs typeface="Calibri" panose="020F0502020204030204" pitchFamily="34" charset="0"/>
            </a:endParaRPr>
          </a:p>
          <a:p>
            <a:pPr defTabSz="914377">
              <a:lnSpc>
                <a:spcPct val="110000"/>
              </a:lnSpc>
              <a:spcAft>
                <a:spcPts val="600"/>
              </a:spcAft>
              <a:buClr>
                <a:schemeClr val="accent6"/>
              </a:buClr>
              <a:buSzPct val="90000"/>
              <a:buFont typeface="Wingdings" panose="05000000000000000000" pitchFamily="2" charset="2"/>
              <a:buChar char="§"/>
            </a:pPr>
            <a:endParaRPr lang="en-US" sz="1300" dirty="0"/>
          </a:p>
        </p:txBody>
      </p:sp>
      <p:pic>
        <p:nvPicPr>
          <p:cNvPr id="3" name="Picture 2">
            <a:extLst>
              <a:ext uri="{FF2B5EF4-FFF2-40B4-BE49-F238E27FC236}">
                <a16:creationId xmlns:a16="http://schemas.microsoft.com/office/drawing/2014/main" id="{70F7BE90-6097-CE46-B87E-58280DDE9BED}"/>
              </a:ext>
            </a:extLst>
          </p:cNvPr>
          <p:cNvPicPr>
            <a:picLocks noChangeAspect="1"/>
          </p:cNvPicPr>
          <p:nvPr/>
        </p:nvPicPr>
        <p:blipFill>
          <a:blip r:embed="rId2"/>
          <a:stretch>
            <a:fillRect/>
          </a:stretch>
        </p:blipFill>
        <p:spPr>
          <a:xfrm>
            <a:off x="6850784" y="4874811"/>
            <a:ext cx="1799482" cy="1009780"/>
          </a:xfrm>
          <a:prstGeom prst="rect">
            <a:avLst/>
          </a:prstGeom>
          <a:ln>
            <a:noFill/>
          </a:ln>
        </p:spPr>
      </p:pic>
      <p:pic>
        <p:nvPicPr>
          <p:cNvPr id="6" name="Picture 5" descr="A close-up of a form&#10;&#10;Description automatically generated">
            <a:extLst>
              <a:ext uri="{FF2B5EF4-FFF2-40B4-BE49-F238E27FC236}">
                <a16:creationId xmlns:a16="http://schemas.microsoft.com/office/drawing/2014/main" id="{9415A260-C49C-2BD5-263E-AEC48DAF0C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6500" y="449558"/>
            <a:ext cx="3082783" cy="3993133"/>
          </a:xfrm>
          <a:prstGeom prst="rect">
            <a:avLst/>
          </a:prstGeom>
        </p:spPr>
      </p:pic>
      <p:sp>
        <p:nvSpPr>
          <p:cNvPr id="8" name="TextBox 7">
            <a:extLst>
              <a:ext uri="{FF2B5EF4-FFF2-40B4-BE49-F238E27FC236}">
                <a16:creationId xmlns:a16="http://schemas.microsoft.com/office/drawing/2014/main" id="{AB8BB1B0-4FAA-FE8B-BD9D-4CA571137E35}"/>
              </a:ext>
            </a:extLst>
          </p:cNvPr>
          <p:cNvSpPr txBox="1"/>
          <p:nvPr/>
        </p:nvSpPr>
        <p:spPr>
          <a:xfrm>
            <a:off x="532106" y="5032983"/>
            <a:ext cx="5563894" cy="1290353"/>
          </a:xfrm>
          <a:prstGeom prst="rect">
            <a:avLst/>
          </a:prstGeom>
          <a:noFill/>
        </p:spPr>
        <p:txBody>
          <a:bodyPr wrap="square" rtlCol="0">
            <a:spAutoFit/>
          </a:bodyPr>
          <a:lstStyle/>
          <a:p>
            <a:pPr marL="257168" indent="-257168" defTabSz="685783">
              <a:lnSpc>
                <a:spcPct val="110000"/>
              </a:lnSpc>
              <a:spcAft>
                <a:spcPts val="450"/>
              </a:spcAft>
              <a:buClr>
                <a:schemeClr val="accent6"/>
              </a:buClr>
              <a:buSzPct val="90000"/>
              <a:buFont typeface="Arial" panose="020B0604020202020204" pitchFamily="34" charset="0"/>
              <a:buChar char="•"/>
            </a:pPr>
            <a:r>
              <a:rPr lang="en-US" sz="1600" b="1" kern="1200" dirty="0">
                <a:ln>
                  <a:solidFill>
                    <a:schemeClr val="tx1"/>
                  </a:solidFill>
                  <a:prstDash val="sysDash"/>
                </a:ln>
                <a:solidFill>
                  <a:schemeClr val="tx1"/>
                </a:solidFill>
                <a:latin typeface="Calibri" panose="020F0502020204030204" pitchFamily="34" charset="0"/>
                <a:ea typeface="+mn-ea"/>
                <a:cs typeface="Calibri" panose="020F0502020204030204" pitchFamily="34" charset="0"/>
              </a:rPr>
              <a:t>**This form is also available on the union website</a:t>
            </a:r>
          </a:p>
          <a:p>
            <a:pPr marL="257168" indent="-257168" defTabSz="685783">
              <a:lnSpc>
                <a:spcPct val="110000"/>
              </a:lnSpc>
              <a:spcAft>
                <a:spcPts val="450"/>
              </a:spcAft>
              <a:buClr>
                <a:schemeClr val="accent6"/>
              </a:buClr>
              <a:buSzPct val="90000"/>
              <a:buFont typeface="Arial" panose="020B0604020202020204" pitchFamily="34" charset="0"/>
              <a:buChar char="•"/>
            </a:pPr>
            <a:r>
              <a:rPr lang="en-US" sz="1600" b="1" kern="1200" dirty="0">
                <a:ln>
                  <a:solidFill>
                    <a:schemeClr val="tx1"/>
                  </a:solidFill>
                  <a:prstDash val="sysDash"/>
                </a:ln>
                <a:solidFill>
                  <a:schemeClr val="tx1"/>
                </a:solidFill>
                <a:latin typeface="Calibri" panose="020F0502020204030204" pitchFamily="34" charset="0"/>
                <a:ea typeface="+mn-ea"/>
                <a:cs typeface="Calibri" panose="020F0502020204030204" pitchFamily="34" charset="0"/>
                <a:hlinkClick r:id="rId4">
                  <a:extLst>
                    <a:ext uri="{A12FA001-AC4F-418D-AE19-62706E023703}">
                      <ahyp:hlinkClr xmlns:ahyp="http://schemas.microsoft.com/office/drawing/2018/hyperlinkcolor" val="tx"/>
                    </a:ext>
                  </a:extLst>
                </a:hlinkClick>
              </a:rPr>
              <a:t>www.Local237.org</a:t>
            </a:r>
            <a:endParaRPr lang="en-US" sz="1600" b="1" kern="1200" dirty="0">
              <a:ln>
                <a:solidFill>
                  <a:schemeClr val="tx1"/>
                </a:solidFill>
                <a:prstDash val="sysDash"/>
              </a:ln>
              <a:solidFill>
                <a:schemeClr val="tx1"/>
              </a:solidFill>
              <a:latin typeface="Calibri" panose="020F0502020204030204" pitchFamily="34" charset="0"/>
              <a:ea typeface="+mn-ea"/>
              <a:cs typeface="Calibri" panose="020F0502020204030204" pitchFamily="34" charset="0"/>
            </a:endParaRPr>
          </a:p>
          <a:p>
            <a:pPr marL="257168" indent="-257168" defTabSz="685783">
              <a:lnSpc>
                <a:spcPct val="110000"/>
              </a:lnSpc>
              <a:spcAft>
                <a:spcPts val="450"/>
              </a:spcAft>
              <a:buClr>
                <a:schemeClr val="accent6"/>
              </a:buClr>
              <a:buSzPct val="90000"/>
              <a:buFont typeface="Arial" panose="020B0604020202020204" pitchFamily="34" charset="0"/>
              <a:buChar char="•"/>
            </a:pPr>
            <a:r>
              <a:rPr lang="en-US" sz="1600" b="1" kern="1200" dirty="0">
                <a:ln>
                  <a:solidFill>
                    <a:schemeClr val="tx1"/>
                  </a:solidFill>
                  <a:prstDash val="sysDash"/>
                </a:ln>
                <a:solidFill>
                  <a:schemeClr val="tx1"/>
                </a:solidFill>
                <a:latin typeface="Calibri" panose="020F0502020204030204" pitchFamily="34" charset="0"/>
                <a:ea typeface="+mn-ea"/>
                <a:cs typeface="Calibri" panose="020F0502020204030204" pitchFamily="34" charset="0"/>
              </a:rPr>
              <a:t>Click on RETIREE DIVISION, then NEW RETIREE ORIENTATION, then FREQUENTLY USED FORMS</a:t>
            </a:r>
            <a:endParaRPr lang="en-US" sz="1600" b="1" dirty="0">
              <a:ln>
                <a:solidFill>
                  <a:schemeClr val="tx1"/>
                </a:solidFill>
                <a:prstDash val="sysDash"/>
              </a:ln>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88339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F7FD62-0A35-4808-AE11-36EFAF721C19}"/>
              </a:ext>
            </a:extLst>
          </p:cNvPr>
          <p:cNvSpPr txBox="1"/>
          <p:nvPr/>
        </p:nvSpPr>
        <p:spPr>
          <a:xfrm>
            <a:off x="303645" y="126563"/>
            <a:ext cx="9725027" cy="8186857"/>
          </a:xfrm>
          <a:prstGeom prst="rect">
            <a:avLst/>
          </a:prstGeom>
          <a:noFill/>
        </p:spPr>
        <p:txBody>
          <a:bodyPr wrap="square" rtlCol="0">
            <a:spAutoFit/>
          </a:bodyPr>
          <a:lstStyle/>
          <a:p>
            <a:endParaRPr lang="en-US" sz="2000" b="1" dirty="0">
              <a:latin typeface="Calibri" panose="020F0502020204030204" pitchFamily="34" charset="0"/>
              <a:cs typeface="Calibri" panose="020F0502020204030204" pitchFamily="34" charset="0"/>
            </a:endParaRPr>
          </a:p>
          <a:p>
            <a:r>
              <a:rPr lang="en-US" sz="2400" b="1" dirty="0">
                <a:latin typeface="Calibri" panose="020F0502020204030204" pitchFamily="34" charset="0"/>
                <a:cs typeface="Calibri" panose="020F0502020204030204" pitchFamily="34" charset="0"/>
              </a:rPr>
              <a:t>Are you 65+ years old or will be soon? </a:t>
            </a:r>
          </a:p>
          <a:p>
            <a:r>
              <a:rPr lang="en-US" sz="2400" b="1" dirty="0">
                <a:latin typeface="Calibri" panose="020F0502020204030204" pitchFamily="34" charset="0"/>
                <a:cs typeface="Calibri" panose="020F0502020204030204" pitchFamily="34" charset="0"/>
              </a:rPr>
              <a:t>Let’s talk about Medicare.. </a:t>
            </a:r>
          </a:p>
          <a:p>
            <a:r>
              <a:rPr lang="en-US" sz="2000" b="1" dirty="0">
                <a:latin typeface="Calibri" panose="020F0502020204030204" pitchFamily="34" charset="0"/>
                <a:cs typeface="Calibri" panose="020F0502020204030204" pitchFamily="34" charset="0"/>
              </a:rPr>
              <a:t>Medicare is a medical insurance from the federal government. </a:t>
            </a:r>
          </a:p>
          <a:p>
            <a:r>
              <a:rPr lang="en-US" sz="2000" b="1" dirty="0">
                <a:latin typeface="Calibri" panose="020F0502020204030204" pitchFamily="34" charset="0"/>
                <a:cs typeface="Calibri" panose="020F0502020204030204" pitchFamily="34" charset="0"/>
              </a:rPr>
              <a:t>It is managed through the Social Security Administration (SSA).  </a:t>
            </a:r>
          </a:p>
          <a:p>
            <a:endParaRPr lang="en-US" sz="2000" b="1" dirty="0">
              <a:latin typeface="Calibri" panose="020F0502020204030204" pitchFamily="34" charset="0"/>
              <a:cs typeface="Calibri" panose="020F0502020204030204" pitchFamily="34" charset="0"/>
            </a:endParaRPr>
          </a:p>
          <a:p>
            <a:r>
              <a:rPr lang="en-US" sz="2000" b="1" dirty="0">
                <a:latin typeface="Calibri" panose="020F0502020204030204" pitchFamily="34" charset="0"/>
                <a:cs typeface="Calibri" panose="020F0502020204030204" pitchFamily="34" charset="0"/>
              </a:rPr>
              <a:t>If any of the following applies, you must enroll in Medicare Part B: </a:t>
            </a:r>
          </a:p>
          <a:p>
            <a:endParaRPr lang="en-US" sz="2000" b="1" dirty="0">
              <a:latin typeface="Calibri" panose="020F0502020204030204" pitchFamily="34" charset="0"/>
              <a:cs typeface="Calibri" panose="020F0502020204030204" pitchFamily="34" charset="0"/>
            </a:endParaRPr>
          </a:p>
          <a:p>
            <a:pPr marL="342891" indent="-342891">
              <a:buFont typeface="Arial" panose="020B0604020202020204" pitchFamily="34" charset="0"/>
              <a:buChar char="•"/>
            </a:pPr>
            <a:r>
              <a:rPr lang="en-US" sz="2000" b="1" dirty="0">
                <a:latin typeface="Calibri" panose="020F0502020204030204" pitchFamily="34" charset="0"/>
                <a:cs typeface="Calibri" panose="020F0502020204030204" pitchFamily="34" charset="0"/>
              </a:rPr>
              <a:t>You are 65+ years old, and not covered by your active job or working spouse.</a:t>
            </a:r>
          </a:p>
          <a:p>
            <a:pPr marL="342891" indent="-342891">
              <a:buFont typeface="Arial" panose="020B0604020202020204" pitchFamily="34" charset="0"/>
              <a:buChar char="•"/>
            </a:pPr>
            <a:r>
              <a:rPr lang="en-US" sz="2000" b="1" dirty="0">
                <a:latin typeface="Calibri" panose="020F0502020204030204" pitchFamily="34" charset="0"/>
                <a:cs typeface="Calibri" panose="020F0502020204030204" pitchFamily="34" charset="0"/>
              </a:rPr>
              <a:t>You have been receiving Social Security Disability for 24 months</a:t>
            </a:r>
          </a:p>
          <a:p>
            <a:pPr marL="342891" indent="-342891">
              <a:buFont typeface="Arial" panose="020B0604020202020204" pitchFamily="34" charset="0"/>
              <a:buChar char="•"/>
            </a:pPr>
            <a:r>
              <a:rPr lang="en-US" sz="2000" b="1" dirty="0">
                <a:latin typeface="Calibri" panose="020F0502020204030204" pitchFamily="34" charset="0"/>
                <a:cs typeface="Calibri" panose="020F0502020204030204" pitchFamily="34" charset="0"/>
              </a:rPr>
              <a:t>You have End Stage Renal Disease or Lou Garrets Disease</a:t>
            </a:r>
          </a:p>
          <a:p>
            <a:pPr marL="342891" indent="-342891">
              <a:buFont typeface="Arial" panose="020B0604020202020204" pitchFamily="34" charset="0"/>
              <a:buChar char="•"/>
            </a:pPr>
            <a:endParaRPr lang="en-US" sz="2000" b="1" dirty="0">
              <a:latin typeface="Calibri" panose="020F0502020204030204" pitchFamily="34" charset="0"/>
              <a:cs typeface="Calibri" panose="020F0502020204030204" pitchFamily="34" charset="0"/>
            </a:endParaRPr>
          </a:p>
          <a:p>
            <a:pPr defTabSz="457189">
              <a:defRPr/>
            </a:pPr>
            <a:r>
              <a:rPr lang="en-US" sz="2000" b="1" dirty="0">
                <a:latin typeface="Calibri" panose="020F0502020204030204" pitchFamily="34" charset="0"/>
                <a:cs typeface="Calibri" panose="020F0502020204030204" pitchFamily="34" charset="0"/>
              </a:rPr>
              <a:t>How to get Medicare Part B? </a:t>
            </a:r>
          </a:p>
          <a:p>
            <a:pPr marL="342891" indent="-342891" defTabSz="457189">
              <a:buFont typeface="Arial" panose="020B0604020202020204" pitchFamily="34" charset="0"/>
              <a:buChar char="•"/>
              <a:defRPr/>
            </a:pPr>
            <a:r>
              <a:rPr lang="en-US" sz="2000" b="1" dirty="0">
                <a:latin typeface="Calibri" panose="020F0502020204030204" pitchFamily="34" charset="0"/>
                <a:cs typeface="Calibri" panose="020F0502020204030204" pitchFamily="34" charset="0"/>
              </a:rPr>
              <a:t>Receiving  your social security checks already? The  SSA sends you the </a:t>
            </a:r>
          </a:p>
          <a:p>
            <a:pPr defTabSz="457189">
              <a:defRPr/>
            </a:pPr>
            <a:r>
              <a:rPr lang="en-US" sz="2000" b="1" dirty="0">
                <a:latin typeface="Calibri" panose="020F0502020204030204" pitchFamily="34" charset="0"/>
                <a:cs typeface="Calibri" panose="020F0502020204030204" pitchFamily="34" charset="0"/>
              </a:rPr>
              <a:t>      Medicare card  about 3 months before your birthday month  </a:t>
            </a:r>
          </a:p>
          <a:p>
            <a:pPr marL="342891" indent="-342891" defTabSz="457189">
              <a:buFont typeface="Arial" panose="020B0604020202020204" pitchFamily="34" charset="0"/>
              <a:buChar char="•"/>
              <a:defRPr/>
            </a:pPr>
            <a:r>
              <a:rPr lang="en-US" sz="2000" b="1" dirty="0">
                <a:latin typeface="Calibri" panose="020F0502020204030204" pitchFamily="34" charset="0"/>
                <a:cs typeface="Calibri" panose="020F0502020204030204" pitchFamily="34" charset="0"/>
              </a:rPr>
              <a:t>If you’re NOT receiving Social Security, you will need to apply for Medicare Part B </a:t>
            </a:r>
          </a:p>
          <a:p>
            <a:pPr defTabSz="457189">
              <a:defRPr/>
            </a:pPr>
            <a:r>
              <a:rPr lang="en-US" sz="2000" b="1" dirty="0">
                <a:latin typeface="Calibri" panose="020F0502020204030204" pitchFamily="34" charset="0"/>
                <a:cs typeface="Calibri" panose="020F0502020204030204" pitchFamily="34" charset="0"/>
              </a:rPr>
              <a:t>      three months before your 65</a:t>
            </a:r>
            <a:r>
              <a:rPr lang="en-US" sz="2000" b="1" baseline="30000" dirty="0">
                <a:latin typeface="Calibri" panose="020F0502020204030204" pitchFamily="34" charset="0"/>
                <a:cs typeface="Calibri" panose="020F0502020204030204" pitchFamily="34" charset="0"/>
              </a:rPr>
              <a:t>th</a:t>
            </a:r>
            <a:r>
              <a:rPr lang="en-US" sz="2000" b="1" dirty="0">
                <a:latin typeface="Calibri" panose="020F0502020204030204" pitchFamily="34" charset="0"/>
                <a:cs typeface="Calibri" panose="020F0502020204030204" pitchFamily="34" charset="0"/>
              </a:rPr>
              <a:t> birthday. </a:t>
            </a:r>
          </a:p>
          <a:p>
            <a:pPr marL="342891" indent="-342891" defTabSz="457189">
              <a:buFont typeface="Arial" panose="020B0604020202020204" pitchFamily="34" charset="0"/>
              <a:buChar char="•"/>
              <a:defRPr/>
            </a:pPr>
            <a:r>
              <a:rPr lang="en-US" sz="2000" b="1" dirty="0">
                <a:latin typeface="Calibri" panose="020F0502020204030204" pitchFamily="34" charset="0"/>
                <a:cs typeface="Calibri" panose="020F0502020204030204" pitchFamily="34" charset="0"/>
              </a:rPr>
              <a:t>If you’re receiving Social Security Disability, you will be eligible for Medicare Part B about 24 months from your first payment. </a:t>
            </a:r>
          </a:p>
          <a:p>
            <a:pPr algn="ctr" defTabSz="457189">
              <a:defRPr/>
            </a:pPr>
            <a:endParaRPr lang="en-US" sz="2000" b="1" dirty="0">
              <a:latin typeface="Calibri" panose="020F0502020204030204" pitchFamily="34" charset="0"/>
              <a:cs typeface="Calibri" panose="020F0502020204030204" pitchFamily="34" charset="0"/>
            </a:endParaRPr>
          </a:p>
          <a:p>
            <a:pPr algn="ctr" defTabSz="457189">
              <a:defRPr/>
            </a:pPr>
            <a:r>
              <a:rPr lang="en-US" sz="2000" b="1" i="1" dirty="0">
                <a:latin typeface="Calibri" panose="020F0502020204030204" pitchFamily="34" charset="0"/>
                <a:cs typeface="Calibri" panose="020F0502020204030204" pitchFamily="34" charset="0"/>
              </a:rPr>
              <a:t> </a:t>
            </a:r>
          </a:p>
          <a:p>
            <a:pPr marL="342891" indent="-342891">
              <a:buAutoNum type="arabicPeriod"/>
            </a:pPr>
            <a:endParaRPr lang="en-US" sz="2000" dirty="0">
              <a:latin typeface="Calibri" panose="020F0502020204030204" pitchFamily="34" charset="0"/>
              <a:cs typeface="Calibri" panose="020F0502020204030204" pitchFamily="34" charset="0"/>
            </a:endParaRPr>
          </a:p>
          <a:p>
            <a:pPr marL="342891" indent="-342891">
              <a:buAutoNum type="arabicPeriod"/>
            </a:pPr>
            <a:endParaRPr lang="en-US" sz="2000" dirty="0">
              <a:latin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a:p>
            <a:pPr marL="342891" indent="-342891">
              <a:buAutoNum type="arabicPeriod"/>
            </a:pPr>
            <a:endParaRPr lang="en-US" sz="2000" dirty="0">
              <a:latin typeface="Calibri" panose="020F0502020204030204" pitchFamily="34" charset="0"/>
              <a:cs typeface="Calibri" panose="020F0502020204030204" pitchFamily="34" charset="0"/>
            </a:endParaRPr>
          </a:p>
          <a:p>
            <a:endParaRPr lang="en-US" dirty="0"/>
          </a:p>
        </p:txBody>
      </p:sp>
      <p:pic>
        <p:nvPicPr>
          <p:cNvPr id="4" name="Picture 3">
            <a:extLst>
              <a:ext uri="{FF2B5EF4-FFF2-40B4-BE49-F238E27FC236}">
                <a16:creationId xmlns:a16="http://schemas.microsoft.com/office/drawing/2014/main" id="{27100045-40DE-41B1-BA6A-ADA229FA5E5A}"/>
              </a:ext>
            </a:extLst>
          </p:cNvPr>
          <p:cNvPicPr>
            <a:picLocks noChangeAspect="1"/>
          </p:cNvPicPr>
          <p:nvPr/>
        </p:nvPicPr>
        <p:blipFill>
          <a:blip r:embed="rId2"/>
          <a:stretch>
            <a:fillRect/>
          </a:stretch>
        </p:blipFill>
        <p:spPr>
          <a:xfrm>
            <a:off x="7121236" y="391367"/>
            <a:ext cx="2482569" cy="1540905"/>
          </a:xfrm>
          <a:prstGeom prst="rect">
            <a:avLst/>
          </a:prstGeom>
        </p:spPr>
      </p:pic>
    </p:spTree>
    <p:extLst>
      <p:ext uri="{BB962C8B-B14F-4D97-AF65-F5344CB8AC3E}">
        <p14:creationId xmlns:p14="http://schemas.microsoft.com/office/powerpoint/2010/main" val="2096723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478DAC-469D-47DC-8DEC-233DC59A93FD}"/>
              </a:ext>
            </a:extLst>
          </p:cNvPr>
          <p:cNvSpPr txBox="1"/>
          <p:nvPr/>
        </p:nvSpPr>
        <p:spPr>
          <a:xfrm>
            <a:off x="266449" y="317144"/>
            <a:ext cx="9793357" cy="4524315"/>
          </a:xfrm>
          <a:prstGeom prst="rect">
            <a:avLst/>
          </a:prstGeom>
          <a:noFill/>
        </p:spPr>
        <p:txBody>
          <a:bodyPr wrap="square" rtlCol="0">
            <a:spAutoFit/>
          </a:bodyPr>
          <a:lstStyle/>
          <a:p>
            <a:r>
              <a:rPr lang="en-US" sz="2400" b="1" dirty="0">
                <a:latin typeface="Calibri" panose="020F0502020204030204" pitchFamily="34" charset="0"/>
                <a:cs typeface="Calibri" panose="020F0502020204030204" pitchFamily="34" charset="0"/>
              </a:rPr>
              <a:t>The Medicare Part B Premium Reimbursement </a:t>
            </a:r>
          </a:p>
          <a:p>
            <a:r>
              <a:rPr lang="en-US" sz="2400" b="1" dirty="0">
                <a:latin typeface="Calibri" panose="020F0502020204030204" pitchFamily="34" charset="0"/>
                <a:cs typeface="Calibri" panose="020F0502020204030204" pitchFamily="34" charset="0"/>
              </a:rPr>
              <a:t>This benefit comes from The Office of Labor Relations </a:t>
            </a:r>
          </a:p>
          <a:p>
            <a:endParaRPr lang="en-US" sz="2200" b="1" dirty="0">
              <a:latin typeface="Calibri" panose="020F0502020204030204" pitchFamily="34" charset="0"/>
              <a:cs typeface="Calibri" panose="020F0502020204030204" pitchFamily="34" charset="0"/>
            </a:endParaRPr>
          </a:p>
          <a:p>
            <a:r>
              <a:rPr lang="en-US" sz="2200" b="1" dirty="0">
                <a:latin typeface="Calibri" panose="020F0502020204030204" pitchFamily="34" charset="0"/>
                <a:cs typeface="Calibri" panose="020F0502020204030204" pitchFamily="34" charset="0"/>
              </a:rPr>
              <a:t>The Social Security Administration deducts a monthly premium from your social security check. Once you submit a copy of your Medicare card to the Office of Labor Relations, you will be enrolled in the Medicare Reimbursement Program. You will receive an annual reimbursement for the premiums paid in the previous year. </a:t>
            </a:r>
          </a:p>
          <a:p>
            <a:r>
              <a:rPr lang="en-US" sz="2200" b="1" dirty="0">
                <a:latin typeface="Calibri" panose="020F0502020204030204" pitchFamily="34" charset="0"/>
                <a:cs typeface="Calibri" panose="020F0502020204030204" pitchFamily="34" charset="0"/>
              </a:rPr>
              <a:t>For information about Medicare Part B Reimbursement- visit the Office of Labor Relations Health Benefit Program’s website </a:t>
            </a:r>
          </a:p>
          <a:p>
            <a:r>
              <a:rPr lang="en-US" sz="2200" b="1" dirty="0">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https://www1.nyc.gov/site/olr/index.page</a:t>
            </a:r>
            <a:endParaRPr lang="en-US" sz="2200" b="1" dirty="0">
              <a:latin typeface="Calibri" panose="020F0502020204030204" pitchFamily="34" charset="0"/>
              <a:cs typeface="Calibri" panose="020F0502020204030204" pitchFamily="34" charset="0"/>
            </a:endParaRPr>
          </a:p>
          <a:p>
            <a:endParaRPr lang="en-US" sz="2200" b="1" dirty="0">
              <a:latin typeface="Calibri" panose="020F0502020204030204" pitchFamily="34" charset="0"/>
              <a:cs typeface="Calibri" panose="020F0502020204030204" pitchFamily="34" charset="0"/>
            </a:endParaRPr>
          </a:p>
          <a:p>
            <a:endParaRPr lang="en-US" sz="2000" dirty="0"/>
          </a:p>
        </p:txBody>
      </p:sp>
      <p:pic>
        <p:nvPicPr>
          <p:cNvPr id="5" name="Picture 4">
            <a:extLst>
              <a:ext uri="{FF2B5EF4-FFF2-40B4-BE49-F238E27FC236}">
                <a16:creationId xmlns:a16="http://schemas.microsoft.com/office/drawing/2014/main" id="{54C862B2-8F52-430A-9ED9-0C025A066BE0}"/>
              </a:ext>
            </a:extLst>
          </p:cNvPr>
          <p:cNvPicPr>
            <a:picLocks noChangeAspect="1"/>
          </p:cNvPicPr>
          <p:nvPr/>
        </p:nvPicPr>
        <p:blipFill>
          <a:blip r:embed="rId3"/>
          <a:stretch>
            <a:fillRect/>
          </a:stretch>
        </p:blipFill>
        <p:spPr>
          <a:xfrm>
            <a:off x="1915466" y="4527030"/>
            <a:ext cx="5686559" cy="1679807"/>
          </a:xfrm>
          <a:prstGeom prst="rect">
            <a:avLst/>
          </a:prstGeom>
        </p:spPr>
      </p:pic>
    </p:spTree>
    <p:extLst>
      <p:ext uri="{BB962C8B-B14F-4D97-AF65-F5344CB8AC3E}">
        <p14:creationId xmlns:p14="http://schemas.microsoft.com/office/powerpoint/2010/main" val="3674739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47E99347-D167-578C-3274-D8655FBFCD16}"/>
              </a:ext>
            </a:extLst>
          </p:cNvPr>
          <p:cNvSpPr txBox="1"/>
          <p:nvPr/>
        </p:nvSpPr>
        <p:spPr>
          <a:xfrm>
            <a:off x="681163" y="459816"/>
            <a:ext cx="5457810" cy="3880773"/>
          </a:xfrm>
          <a:prstGeom prst="rect">
            <a:avLst/>
          </a:prstGeom>
        </p:spPr>
        <p:txBody>
          <a:bodyPr vert="horz" lIns="91440" tIns="45720" rIns="91440" bIns="45720" rtlCol="0">
            <a:normAutofit/>
          </a:bodyPr>
          <a:lstStyle/>
          <a:p>
            <a:pPr>
              <a:spcBef>
                <a:spcPts val="1000"/>
              </a:spcBef>
              <a:buClr>
                <a:schemeClr val="accent1"/>
              </a:buClr>
              <a:buSzPct val="80000"/>
            </a:pPr>
            <a:r>
              <a:rPr lang="en-US" sz="2400" b="1" dirty="0"/>
              <a:t>Did you apply for your PENSION? </a:t>
            </a:r>
          </a:p>
          <a:p>
            <a:pPr>
              <a:spcBef>
                <a:spcPts val="1000"/>
              </a:spcBef>
              <a:buClr>
                <a:schemeClr val="accent1"/>
              </a:buClr>
              <a:buSzPct val="80000"/>
              <a:buFont typeface="Wingdings 3" charset="2"/>
              <a:buChar char=""/>
            </a:pPr>
            <a:endParaRPr lang="en-US" sz="1500" b="1" dirty="0"/>
          </a:p>
          <a:p>
            <a:pPr>
              <a:spcBef>
                <a:spcPts val="1000"/>
              </a:spcBef>
              <a:buClr>
                <a:schemeClr val="accent1"/>
              </a:buClr>
              <a:buSzPct val="80000"/>
            </a:pPr>
            <a:r>
              <a:rPr lang="en-US" sz="2000" b="1" dirty="0"/>
              <a:t>Did you complete and submit a SERVICE RETIREMENT APPLICATION with your pension system?  </a:t>
            </a:r>
          </a:p>
          <a:p>
            <a:pPr>
              <a:spcBef>
                <a:spcPts val="1000"/>
              </a:spcBef>
              <a:buClr>
                <a:schemeClr val="accent1"/>
              </a:buClr>
              <a:buSzPct val="80000"/>
            </a:pPr>
            <a:r>
              <a:rPr lang="en-US" sz="2000" b="1" dirty="0"/>
              <a:t>If you apply in person, you receive a copy of it with a date stamped. Hold on to it. </a:t>
            </a:r>
          </a:p>
          <a:p>
            <a:pPr>
              <a:spcBef>
                <a:spcPts val="1000"/>
              </a:spcBef>
              <a:buClr>
                <a:schemeClr val="accent1"/>
              </a:buClr>
              <a:buSzPct val="80000"/>
            </a:pPr>
            <a:r>
              <a:rPr lang="en-US" sz="2000" b="1" dirty="0"/>
              <a:t>If you applied online, print out your proof of submission. </a:t>
            </a:r>
          </a:p>
        </p:txBody>
      </p:sp>
      <p:pic>
        <p:nvPicPr>
          <p:cNvPr id="5" name="Picture 4">
            <a:extLst>
              <a:ext uri="{FF2B5EF4-FFF2-40B4-BE49-F238E27FC236}">
                <a16:creationId xmlns:a16="http://schemas.microsoft.com/office/drawing/2014/main" id="{B5E0EADE-95A8-9F7C-8DBE-7993D2B9419E}"/>
              </a:ext>
            </a:extLst>
          </p:cNvPr>
          <p:cNvPicPr>
            <a:picLocks noChangeAspect="1"/>
          </p:cNvPicPr>
          <p:nvPr/>
        </p:nvPicPr>
        <p:blipFill>
          <a:blip r:embed="rId2"/>
          <a:stretch>
            <a:fillRect/>
          </a:stretch>
        </p:blipFill>
        <p:spPr>
          <a:xfrm>
            <a:off x="6573400" y="970149"/>
            <a:ext cx="2465760" cy="2458851"/>
          </a:xfrm>
          <a:prstGeom prst="rect">
            <a:avLst/>
          </a:prstGeom>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p:spPr>
      </p:pic>
      <p:pic>
        <p:nvPicPr>
          <p:cNvPr id="7" name="Picture 6" descr="A close up of a logo&#10;&#10;Description automatically generated">
            <a:extLst>
              <a:ext uri="{FF2B5EF4-FFF2-40B4-BE49-F238E27FC236}">
                <a16:creationId xmlns:a16="http://schemas.microsoft.com/office/drawing/2014/main" id="{64583611-C991-7B42-5BD3-108C380F2D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472" y="4269505"/>
            <a:ext cx="1717661" cy="939803"/>
          </a:xfrm>
          <a:prstGeom prst="rect">
            <a:avLst/>
          </a:prstGeom>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p:spPr>
      </p:pic>
      <p:pic>
        <p:nvPicPr>
          <p:cNvPr id="4" name="Picture 3">
            <a:extLst>
              <a:ext uri="{FF2B5EF4-FFF2-40B4-BE49-F238E27FC236}">
                <a16:creationId xmlns:a16="http://schemas.microsoft.com/office/drawing/2014/main" id="{0543B73A-F329-D6CF-33C6-EE5EED3A42F1}"/>
              </a:ext>
            </a:extLst>
          </p:cNvPr>
          <p:cNvPicPr>
            <a:picLocks noChangeAspect="1"/>
          </p:cNvPicPr>
          <p:nvPr/>
        </p:nvPicPr>
        <p:blipFill>
          <a:blip r:embed="rId4"/>
          <a:stretch>
            <a:fillRect/>
          </a:stretch>
        </p:blipFill>
        <p:spPr>
          <a:xfrm>
            <a:off x="549640" y="5421286"/>
            <a:ext cx="1901670" cy="689356"/>
          </a:xfrm>
          <a:prstGeom prst="rect">
            <a:avLst/>
          </a:prstGeom>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p:spPr>
      </p:pic>
      <p:sp>
        <p:nvSpPr>
          <p:cNvPr id="10" name="TextBox 9">
            <a:extLst>
              <a:ext uri="{FF2B5EF4-FFF2-40B4-BE49-F238E27FC236}">
                <a16:creationId xmlns:a16="http://schemas.microsoft.com/office/drawing/2014/main" id="{7A15CBCC-0847-2F46-7A26-AABA802A393C}"/>
              </a:ext>
            </a:extLst>
          </p:cNvPr>
          <p:cNvSpPr txBox="1"/>
          <p:nvPr/>
        </p:nvSpPr>
        <p:spPr>
          <a:xfrm>
            <a:off x="2451310" y="4216274"/>
            <a:ext cx="5528908" cy="884281"/>
          </a:xfrm>
          <a:prstGeom prst="rect">
            <a:avLst/>
          </a:prstGeom>
          <a:noFill/>
        </p:spPr>
        <p:txBody>
          <a:bodyPr wrap="square">
            <a:spAutoFit/>
          </a:bodyPr>
          <a:lstStyle/>
          <a:p>
            <a:pPr marL="246888" lvl="1" defTabSz="493764">
              <a:lnSpc>
                <a:spcPct val="110000"/>
              </a:lnSpc>
              <a:spcAft>
                <a:spcPts val="324"/>
              </a:spcAft>
              <a:buClr>
                <a:schemeClr val="accent6"/>
              </a:buClr>
              <a:buSzPct val="90000"/>
            </a:pPr>
            <a:r>
              <a:rPr lang="en-US" sz="1600" b="1" kern="1200" dirty="0">
                <a:solidFill>
                  <a:schemeClr val="tx1"/>
                </a:solidFill>
                <a:latin typeface="+mn-lt"/>
                <a:ea typeface="+mn-ea"/>
                <a:cs typeface="+mn-cs"/>
              </a:rPr>
              <a:t>New York City Employees’ Retirement System (NYCERS) contact at 347-643-3000 or visit www.NYCERS.org </a:t>
            </a:r>
            <a:endParaRPr lang="en-US" sz="1600" b="1" dirty="0"/>
          </a:p>
        </p:txBody>
      </p:sp>
      <p:sp>
        <p:nvSpPr>
          <p:cNvPr id="12" name="TextBox 11">
            <a:extLst>
              <a:ext uri="{FF2B5EF4-FFF2-40B4-BE49-F238E27FC236}">
                <a16:creationId xmlns:a16="http://schemas.microsoft.com/office/drawing/2014/main" id="{F49FC0DB-FA9E-D368-D06F-5BAC6EDB08B8}"/>
              </a:ext>
            </a:extLst>
          </p:cNvPr>
          <p:cNvSpPr txBox="1"/>
          <p:nvPr/>
        </p:nvSpPr>
        <p:spPr>
          <a:xfrm>
            <a:off x="2683740" y="5380276"/>
            <a:ext cx="5652979" cy="992516"/>
          </a:xfrm>
          <a:prstGeom prst="rect">
            <a:avLst/>
          </a:prstGeom>
          <a:noFill/>
        </p:spPr>
        <p:txBody>
          <a:bodyPr wrap="square">
            <a:spAutoFit/>
          </a:bodyPr>
          <a:lstStyle/>
          <a:p>
            <a:pPr defTabSz="493764">
              <a:lnSpc>
                <a:spcPct val="110000"/>
              </a:lnSpc>
              <a:spcAft>
                <a:spcPts val="324"/>
              </a:spcAft>
              <a:buClr>
                <a:schemeClr val="accent6"/>
              </a:buClr>
              <a:buSzPct val="90000"/>
            </a:pPr>
            <a:r>
              <a:rPr lang="en-US" sz="1600" b="1" kern="1200" dirty="0">
                <a:solidFill>
                  <a:schemeClr val="tx1"/>
                </a:solidFill>
                <a:latin typeface="+mn-lt"/>
                <a:ea typeface="+mn-ea"/>
                <a:cs typeface="+mn-cs"/>
              </a:rPr>
              <a:t>Board of Education Retirement System (BERS) </a:t>
            </a:r>
          </a:p>
          <a:p>
            <a:pPr defTabSz="493764">
              <a:lnSpc>
                <a:spcPct val="110000"/>
              </a:lnSpc>
              <a:spcAft>
                <a:spcPts val="324"/>
              </a:spcAft>
              <a:buClr>
                <a:schemeClr val="accent6"/>
              </a:buClr>
              <a:buSzPct val="90000"/>
            </a:pPr>
            <a:r>
              <a:rPr lang="en-US" sz="1600" b="1" kern="1200" dirty="0">
                <a:solidFill>
                  <a:schemeClr val="tx1"/>
                </a:solidFill>
                <a:latin typeface="+mn-lt"/>
                <a:ea typeface="+mn-ea"/>
                <a:cs typeface="+mn-cs"/>
              </a:rPr>
              <a:t>contact BERS at 929-305-3800 or visit www.bers.nyc.gov</a:t>
            </a:r>
          </a:p>
          <a:p>
            <a:pPr defTabSz="914377">
              <a:lnSpc>
                <a:spcPct val="110000"/>
              </a:lnSpc>
              <a:spcAft>
                <a:spcPts val="600"/>
              </a:spcAft>
              <a:buClr>
                <a:schemeClr val="accent6"/>
              </a:buClr>
              <a:buSzPct val="90000"/>
              <a:buFont typeface="Wingdings" panose="05000000000000000000" pitchFamily="2" charset="2"/>
              <a:buChar char="§"/>
            </a:pPr>
            <a:endParaRPr lang="en-US" dirty="0"/>
          </a:p>
        </p:txBody>
      </p:sp>
    </p:spTree>
    <p:extLst>
      <p:ext uri="{BB962C8B-B14F-4D97-AF65-F5344CB8AC3E}">
        <p14:creationId xmlns:p14="http://schemas.microsoft.com/office/powerpoint/2010/main" val="1142591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12C2CA9-D03A-6A34-8FE1-4915B4A2F132}"/>
              </a:ext>
            </a:extLst>
          </p:cNvPr>
          <p:cNvPicPr>
            <a:picLocks noChangeAspect="1"/>
          </p:cNvPicPr>
          <p:nvPr/>
        </p:nvPicPr>
        <p:blipFill>
          <a:blip r:embed="rId2"/>
          <a:stretch>
            <a:fillRect/>
          </a:stretch>
        </p:blipFill>
        <p:spPr>
          <a:xfrm>
            <a:off x="7478443" y="1040524"/>
            <a:ext cx="2222747" cy="2828952"/>
          </a:xfrm>
          <a:prstGeom prst="rect">
            <a:avLst/>
          </a:prstGeom>
        </p:spPr>
      </p:pic>
      <p:sp>
        <p:nvSpPr>
          <p:cNvPr id="3" name="TextBox 2">
            <a:extLst>
              <a:ext uri="{FF2B5EF4-FFF2-40B4-BE49-F238E27FC236}">
                <a16:creationId xmlns:a16="http://schemas.microsoft.com/office/drawing/2014/main" id="{9C0365CE-C36B-1DAE-1C8F-4E2F9C20193C}"/>
              </a:ext>
            </a:extLst>
          </p:cNvPr>
          <p:cNvSpPr txBox="1"/>
          <p:nvPr/>
        </p:nvSpPr>
        <p:spPr>
          <a:xfrm>
            <a:off x="323272" y="241385"/>
            <a:ext cx="7324437" cy="461665"/>
          </a:xfrm>
          <a:prstGeom prst="rect">
            <a:avLst/>
          </a:prstGeom>
          <a:noFill/>
        </p:spPr>
        <p:txBody>
          <a:bodyPr wrap="square" rtlCol="0">
            <a:spAutoFit/>
          </a:bodyPr>
          <a:lstStyle/>
          <a:p>
            <a:r>
              <a:rPr lang="en-US" sz="2400" b="1" dirty="0"/>
              <a:t>Have you enrolled as a RETIREE OF LOCAL 237?</a:t>
            </a:r>
          </a:p>
        </p:txBody>
      </p:sp>
      <p:sp>
        <p:nvSpPr>
          <p:cNvPr id="6" name="TextBox 5">
            <a:extLst>
              <a:ext uri="{FF2B5EF4-FFF2-40B4-BE49-F238E27FC236}">
                <a16:creationId xmlns:a16="http://schemas.microsoft.com/office/drawing/2014/main" id="{57FEAE47-EDA2-5511-BC34-548EC93F4A33}"/>
              </a:ext>
            </a:extLst>
          </p:cNvPr>
          <p:cNvSpPr txBox="1"/>
          <p:nvPr/>
        </p:nvSpPr>
        <p:spPr>
          <a:xfrm>
            <a:off x="323272" y="921105"/>
            <a:ext cx="7943273" cy="4093428"/>
          </a:xfrm>
          <a:prstGeom prst="rect">
            <a:avLst/>
          </a:prstGeom>
          <a:noFill/>
        </p:spPr>
        <p:txBody>
          <a:bodyPr wrap="square">
            <a:spAutoFit/>
          </a:bodyPr>
          <a:lstStyle/>
          <a:p>
            <a:r>
              <a:rPr lang="en-US" sz="2000" b="1" dirty="0">
                <a:latin typeface="Calibri" panose="020F0502020204030204" pitchFamily="34" charset="0"/>
                <a:cs typeface="Calibri" panose="020F0502020204030204" pitchFamily="34" charset="0"/>
              </a:rPr>
              <a:t>To obtain your union benefits YOU MUST ENROLL as a RETIREE:</a:t>
            </a:r>
          </a:p>
          <a:p>
            <a:r>
              <a:rPr lang="en-US" sz="2000" b="1" dirty="0">
                <a:latin typeface="Calibri" panose="020F0502020204030204" pitchFamily="34" charset="0"/>
                <a:cs typeface="Calibri" panose="020F0502020204030204" pitchFamily="34" charset="0"/>
              </a:rPr>
              <a:t> </a:t>
            </a:r>
          </a:p>
          <a:p>
            <a:r>
              <a:rPr lang="en-US" sz="2000" b="1" dirty="0">
                <a:latin typeface="Calibri" panose="020F0502020204030204" pitchFamily="34" charset="0"/>
                <a:cs typeface="Calibri" panose="020F0502020204030204" pitchFamily="34" charset="0"/>
              </a:rPr>
              <a:t>Contact Local 237 Welfare Fund at 212-924-7220 to request a </a:t>
            </a:r>
          </a:p>
          <a:p>
            <a:r>
              <a:rPr lang="en-US" sz="2000" b="1" dirty="0">
                <a:latin typeface="Calibri" panose="020F0502020204030204" pitchFamily="34" charset="0"/>
                <a:cs typeface="Calibri" panose="020F0502020204030204" pitchFamily="34" charset="0"/>
              </a:rPr>
              <a:t>RETIREE ENROLLMENT PACKAGE. </a:t>
            </a:r>
          </a:p>
          <a:p>
            <a:endParaRPr lang="en-US" sz="2000" b="1"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It will include instructions and a list of documents to submit, the list includes the following: </a:t>
            </a:r>
          </a:p>
          <a:p>
            <a:r>
              <a:rPr lang="en-US" sz="2000" dirty="0">
                <a:latin typeface="Calibri" panose="020F0502020204030204" pitchFamily="34" charset="0"/>
                <a:cs typeface="Calibri" panose="020F0502020204030204" pitchFamily="34" charset="0"/>
              </a:rPr>
              <a:t> **RETIREE ENROLLMENT FORM </a:t>
            </a:r>
          </a:p>
          <a:p>
            <a:r>
              <a:rPr lang="en-US" sz="2000" dirty="0">
                <a:latin typeface="Calibri" panose="020F0502020204030204" pitchFamily="34" charset="0"/>
                <a:cs typeface="Calibri" panose="020F0502020204030204" pitchFamily="34" charset="0"/>
              </a:rPr>
              <a:t>**A COPY OF YOUR HEALTH BENEFIT APPLICATION,  </a:t>
            </a:r>
          </a:p>
          <a:p>
            <a:r>
              <a:rPr lang="en-US" sz="2000" dirty="0">
                <a:latin typeface="Calibri" panose="020F0502020204030204" pitchFamily="34" charset="0"/>
                <a:cs typeface="Calibri" panose="020F0502020204030204" pitchFamily="34" charset="0"/>
              </a:rPr>
              <a:t>THE NYCERS OR BERS CONFIRMATION and a COPY of your 1</a:t>
            </a:r>
            <a:r>
              <a:rPr lang="en-US" sz="2000" baseline="30000" dirty="0">
                <a:latin typeface="Calibri" panose="020F0502020204030204" pitchFamily="34" charset="0"/>
                <a:cs typeface="Calibri" panose="020F0502020204030204" pitchFamily="34" charset="0"/>
              </a:rPr>
              <a:t>st</a:t>
            </a:r>
            <a:r>
              <a:rPr lang="en-US" sz="2000" dirty="0">
                <a:latin typeface="Calibri" panose="020F0502020204030204" pitchFamily="34" charset="0"/>
                <a:cs typeface="Calibri" panose="020F0502020204030204" pitchFamily="34" charset="0"/>
              </a:rPr>
              <a:t> PENSION CHECK  when you receive it. You don’t have to wait for your pension check to enroll. The Welfare Fund is located on the 3</a:t>
            </a:r>
            <a:r>
              <a:rPr lang="en-US" sz="2000" baseline="30000" dirty="0">
                <a:latin typeface="Calibri" panose="020F0502020204030204" pitchFamily="34" charset="0"/>
                <a:cs typeface="Calibri" panose="020F0502020204030204" pitchFamily="34" charset="0"/>
              </a:rPr>
              <a:t>rd</a:t>
            </a:r>
            <a:r>
              <a:rPr lang="en-US" sz="2000" dirty="0">
                <a:latin typeface="Calibri" panose="020F0502020204030204" pitchFamily="34" charset="0"/>
                <a:cs typeface="Calibri" panose="020F0502020204030204" pitchFamily="34" charset="0"/>
              </a:rPr>
              <a:t> floor of the union building.</a:t>
            </a:r>
          </a:p>
          <a:p>
            <a:endParaRPr lang="en-US" sz="2000" b="1" dirty="0">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DF28F5F5-3331-02B9-CC83-4C214FB7DE63}"/>
              </a:ext>
            </a:extLst>
          </p:cNvPr>
          <p:cNvSpPr txBox="1"/>
          <p:nvPr/>
        </p:nvSpPr>
        <p:spPr>
          <a:xfrm>
            <a:off x="0" y="4971787"/>
            <a:ext cx="9467275" cy="1145057"/>
          </a:xfrm>
          <a:prstGeom prst="rect">
            <a:avLst/>
          </a:prstGeom>
          <a:noFill/>
        </p:spPr>
        <p:txBody>
          <a:bodyPr wrap="square">
            <a:spAutoFit/>
          </a:bodyPr>
          <a:lstStyle/>
          <a:p>
            <a:pPr marL="342891" indent="-342891" defTabSz="914377">
              <a:lnSpc>
                <a:spcPct val="110000"/>
              </a:lnSpc>
              <a:spcAft>
                <a:spcPts val="600"/>
              </a:spcAft>
              <a:buClr>
                <a:schemeClr val="accent6"/>
              </a:buClr>
              <a:buSzPct val="90000"/>
              <a:buFont typeface="Arial" panose="020B0604020202020204" pitchFamily="34" charset="0"/>
              <a:buChar char="•"/>
            </a:pPr>
            <a:r>
              <a:rPr lang="en-US" b="1" dirty="0">
                <a:ln>
                  <a:solidFill>
                    <a:schemeClr val="tx1"/>
                  </a:solidFill>
                  <a:prstDash val="sysDash"/>
                </a:ln>
                <a:latin typeface="Calibri" panose="020F0502020204030204" pitchFamily="34" charset="0"/>
                <a:cs typeface="Calibri" panose="020F0502020204030204" pitchFamily="34" charset="0"/>
              </a:rPr>
              <a:t>**This form is also available on the union website</a:t>
            </a:r>
          </a:p>
          <a:p>
            <a:pPr marL="342891" indent="-342891" defTabSz="914377">
              <a:lnSpc>
                <a:spcPct val="110000"/>
              </a:lnSpc>
              <a:spcAft>
                <a:spcPts val="600"/>
              </a:spcAft>
              <a:buClr>
                <a:schemeClr val="accent6"/>
              </a:buClr>
              <a:buSzPct val="90000"/>
              <a:buFont typeface="Arial" panose="020B0604020202020204" pitchFamily="34" charset="0"/>
              <a:buChar char="•"/>
            </a:pPr>
            <a:r>
              <a:rPr lang="en-US" b="1" dirty="0">
                <a:ln>
                  <a:solidFill>
                    <a:schemeClr val="tx1"/>
                  </a:solidFill>
                  <a:prstDash val="sysDash"/>
                </a:ln>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www.Local237.org</a:t>
            </a:r>
            <a:endParaRPr lang="en-US" b="1" dirty="0">
              <a:ln>
                <a:solidFill>
                  <a:schemeClr val="tx1"/>
                </a:solidFill>
                <a:prstDash val="sysDash"/>
              </a:ln>
              <a:latin typeface="Calibri" panose="020F0502020204030204" pitchFamily="34" charset="0"/>
              <a:cs typeface="Calibri" panose="020F0502020204030204" pitchFamily="34" charset="0"/>
            </a:endParaRPr>
          </a:p>
          <a:p>
            <a:pPr marL="342891" indent="-342891" defTabSz="914377">
              <a:lnSpc>
                <a:spcPct val="110000"/>
              </a:lnSpc>
              <a:spcAft>
                <a:spcPts val="600"/>
              </a:spcAft>
              <a:buClr>
                <a:schemeClr val="accent6"/>
              </a:buClr>
              <a:buSzPct val="90000"/>
              <a:buFont typeface="Arial" panose="020B0604020202020204" pitchFamily="34" charset="0"/>
              <a:buChar char="•"/>
            </a:pPr>
            <a:r>
              <a:rPr lang="en-US" b="1" dirty="0">
                <a:ln>
                  <a:solidFill>
                    <a:schemeClr val="tx1"/>
                  </a:solidFill>
                  <a:prstDash val="sysDash"/>
                </a:ln>
                <a:latin typeface="Calibri" panose="020F0502020204030204" pitchFamily="34" charset="0"/>
                <a:cs typeface="Calibri" panose="020F0502020204030204" pitchFamily="34" charset="0"/>
              </a:rPr>
              <a:t>Click on RETIREE DIVISION, then NEW RETIREE ORIENTATION, then FREQUENTLY USED FORMS</a:t>
            </a:r>
          </a:p>
        </p:txBody>
      </p:sp>
    </p:spTree>
    <p:extLst>
      <p:ext uri="{BB962C8B-B14F-4D97-AF65-F5344CB8AC3E}">
        <p14:creationId xmlns:p14="http://schemas.microsoft.com/office/powerpoint/2010/main" val="1582269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053BFDE-4DC1-4E64-992D-BDDE4507290A}"/>
              </a:ext>
            </a:extLst>
          </p:cNvPr>
          <p:cNvSpPr txBox="1"/>
          <p:nvPr/>
        </p:nvSpPr>
        <p:spPr>
          <a:xfrm>
            <a:off x="230910" y="665018"/>
            <a:ext cx="10132291" cy="5078313"/>
          </a:xfrm>
          <a:prstGeom prst="rect">
            <a:avLst/>
          </a:prstGeom>
          <a:noFill/>
        </p:spPr>
        <p:txBody>
          <a:bodyPr wrap="square" rtlCol="0">
            <a:spAutoFit/>
          </a:bodyPr>
          <a:lstStyle/>
          <a:p>
            <a:r>
              <a:rPr lang="en-US" sz="2400" b="1" dirty="0">
                <a:latin typeface="Calibri" panose="020F0502020204030204" pitchFamily="34" charset="0"/>
                <a:cs typeface="Calibri" panose="020F0502020204030204" pitchFamily="34" charset="0"/>
              </a:rPr>
              <a:t>YOUR LOCAL 237 WELFARE BENEFITS: </a:t>
            </a:r>
          </a:p>
          <a:p>
            <a:endParaRPr lang="en-US" sz="2000" dirty="0">
              <a:latin typeface="Calibri" panose="020F0502020204030204" pitchFamily="34" charset="0"/>
              <a:cs typeface="Calibri" panose="020F0502020204030204" pitchFamily="34" charset="0"/>
            </a:endParaRPr>
          </a:p>
          <a:p>
            <a:pPr marL="342891" indent="-342891">
              <a:buFont typeface="Arial" panose="020B0604020202020204" pitchFamily="34" charset="0"/>
              <a:buChar char="•"/>
            </a:pPr>
            <a:r>
              <a:rPr lang="en-US" sz="2000" b="1" dirty="0">
                <a:latin typeface="Calibri" panose="020F0502020204030204" pitchFamily="34" charset="0"/>
                <a:cs typeface="Calibri" panose="020F0502020204030204" pitchFamily="34" charset="0"/>
              </a:rPr>
              <a:t>AND ELIGIBLE FAMILY MEMBERS.</a:t>
            </a:r>
          </a:p>
          <a:p>
            <a:pPr marL="342891" indent="-342891">
              <a:buFont typeface="Arial" panose="020B0604020202020204" pitchFamily="34" charset="0"/>
              <a:buChar char="•"/>
            </a:pPr>
            <a:r>
              <a:rPr lang="en-US" sz="2000" b="1" dirty="0">
                <a:latin typeface="Calibri" panose="020F0502020204030204" pitchFamily="34" charset="0"/>
                <a:cs typeface="Calibri" panose="020F0502020204030204" pitchFamily="34" charset="0"/>
              </a:rPr>
              <a:t>DENTAL: ANNUAL CAP/YEAR OF $1250 FOR EACH MEMBER </a:t>
            </a:r>
          </a:p>
          <a:p>
            <a:endParaRPr lang="en-US" sz="2000" b="1" dirty="0">
              <a:latin typeface="Calibri" panose="020F0502020204030204" pitchFamily="34" charset="0"/>
              <a:cs typeface="Calibri" panose="020F0502020204030204" pitchFamily="34" charset="0"/>
            </a:endParaRPr>
          </a:p>
          <a:p>
            <a:pPr marL="342891" indent="-342891">
              <a:buFont typeface="Arial" panose="020B0604020202020204" pitchFamily="34" charset="0"/>
              <a:buChar char="•"/>
            </a:pPr>
            <a:r>
              <a:rPr lang="en-US" sz="2000" b="1" dirty="0">
                <a:latin typeface="Calibri" panose="020F0502020204030204" pitchFamily="34" charset="0"/>
                <a:cs typeface="Calibri" panose="020F0502020204030204" pitchFamily="34" charset="0"/>
              </a:rPr>
              <a:t>EYEGLASSES AND EXAM: ONCE/2 YEARS FOR EACH MEMBER </a:t>
            </a:r>
          </a:p>
          <a:p>
            <a:pPr marL="342891" indent="-342891">
              <a:buFont typeface="Arial" panose="020B0604020202020204" pitchFamily="34" charset="0"/>
              <a:buChar char="•"/>
            </a:pPr>
            <a:r>
              <a:rPr lang="en-US" sz="2000" b="1" dirty="0">
                <a:latin typeface="Calibri" panose="020F0502020204030204" pitchFamily="34" charset="0"/>
                <a:cs typeface="Calibri" panose="020F0502020204030204" pitchFamily="34" charset="0"/>
              </a:rPr>
              <a:t>AND ELIGIBLE FAMILY MEMBERS.</a:t>
            </a:r>
          </a:p>
          <a:p>
            <a:endParaRPr lang="en-US" sz="2000" b="1" dirty="0">
              <a:latin typeface="Calibri" panose="020F0502020204030204" pitchFamily="34" charset="0"/>
              <a:cs typeface="Calibri" panose="020F0502020204030204" pitchFamily="34" charset="0"/>
            </a:endParaRPr>
          </a:p>
          <a:p>
            <a:pPr marL="342891" indent="-342891">
              <a:buFont typeface="Arial" panose="020B0604020202020204" pitchFamily="34" charset="0"/>
              <a:buChar char="•"/>
            </a:pPr>
            <a:r>
              <a:rPr lang="en-US" sz="2000" b="1" dirty="0">
                <a:latin typeface="Calibri" panose="020F0502020204030204" pitchFamily="34" charset="0"/>
                <a:cs typeface="Calibri" panose="020F0502020204030204" pitchFamily="34" charset="0"/>
              </a:rPr>
              <a:t>HEARING AID: $1000 ONCE IN 5 YEARS</a:t>
            </a:r>
          </a:p>
          <a:p>
            <a:endParaRPr lang="en-US" sz="2000" b="1" dirty="0">
              <a:latin typeface="Calibri" panose="020F0502020204030204" pitchFamily="34" charset="0"/>
              <a:cs typeface="Calibri" panose="020F0502020204030204" pitchFamily="34" charset="0"/>
            </a:endParaRPr>
          </a:p>
          <a:p>
            <a:pPr marL="342891" indent="-342891">
              <a:buFont typeface="Arial" panose="020B0604020202020204" pitchFamily="34" charset="0"/>
              <a:buChar char="•"/>
            </a:pPr>
            <a:r>
              <a:rPr lang="en-US" sz="2000" b="1" dirty="0">
                <a:latin typeface="Calibri" panose="020F0502020204030204" pitchFamily="34" charset="0"/>
                <a:cs typeface="Calibri" panose="020F0502020204030204" pitchFamily="34" charset="0"/>
              </a:rPr>
              <a:t>DEATH BENEFIT: $2500 MEMBER ONLY.</a:t>
            </a:r>
          </a:p>
          <a:p>
            <a:pPr marL="342891" indent="-342891">
              <a:buFont typeface="Arial" panose="020B0604020202020204" pitchFamily="34" charset="0"/>
              <a:buChar char="•"/>
            </a:pPr>
            <a:endParaRPr lang="en-US" sz="2000" b="1" dirty="0">
              <a:latin typeface="Calibri" panose="020F0502020204030204" pitchFamily="34" charset="0"/>
              <a:cs typeface="Calibri" panose="020F0502020204030204" pitchFamily="34" charset="0"/>
            </a:endParaRPr>
          </a:p>
          <a:p>
            <a:pPr marL="342891" indent="-342891">
              <a:buFont typeface="Arial" panose="020B0604020202020204" pitchFamily="34" charset="0"/>
              <a:buChar char="•"/>
            </a:pPr>
            <a:r>
              <a:rPr lang="en-US" sz="2000" b="1" dirty="0">
                <a:latin typeface="Calibri" panose="020F0502020204030204" pitchFamily="34" charset="0"/>
                <a:cs typeface="Calibri" panose="020F0502020204030204" pitchFamily="34" charset="0"/>
              </a:rPr>
              <a:t>PRESCRIPTION DRUGS; CAP DEPENDS ON AGE AND/OR DISABILITY AND YOUR HEALTH INSURANCE PLAN.</a:t>
            </a:r>
          </a:p>
          <a:p>
            <a:endParaRPr lang="en-US" sz="2000" dirty="0"/>
          </a:p>
          <a:p>
            <a:endParaRPr lang="en-US" sz="2000" dirty="0"/>
          </a:p>
        </p:txBody>
      </p:sp>
      <p:pic>
        <p:nvPicPr>
          <p:cNvPr id="2" name="Picture 1">
            <a:extLst>
              <a:ext uri="{FF2B5EF4-FFF2-40B4-BE49-F238E27FC236}">
                <a16:creationId xmlns:a16="http://schemas.microsoft.com/office/drawing/2014/main" id="{F7DAECB2-7F1B-8514-064B-9858399B3984}"/>
              </a:ext>
            </a:extLst>
          </p:cNvPr>
          <p:cNvPicPr>
            <a:picLocks noChangeAspect="1"/>
          </p:cNvPicPr>
          <p:nvPr/>
        </p:nvPicPr>
        <p:blipFill>
          <a:blip r:embed="rId2"/>
          <a:stretch>
            <a:fillRect/>
          </a:stretch>
        </p:blipFill>
        <p:spPr>
          <a:xfrm>
            <a:off x="7326660" y="665018"/>
            <a:ext cx="2239879" cy="2847109"/>
          </a:xfrm>
          <a:prstGeom prst="rect">
            <a:avLst/>
          </a:prstGeom>
        </p:spPr>
      </p:pic>
    </p:spTree>
    <p:extLst>
      <p:ext uri="{BB962C8B-B14F-4D97-AF65-F5344CB8AC3E}">
        <p14:creationId xmlns:p14="http://schemas.microsoft.com/office/powerpoint/2010/main" val="1858526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035E737-409F-406B-A723-EF9CFAF82FC8}"/>
              </a:ext>
            </a:extLst>
          </p:cNvPr>
          <p:cNvSpPr txBox="1"/>
          <p:nvPr/>
        </p:nvSpPr>
        <p:spPr>
          <a:xfrm>
            <a:off x="175445" y="256209"/>
            <a:ext cx="5710107" cy="461665"/>
          </a:xfrm>
          <a:prstGeom prst="rect">
            <a:avLst/>
          </a:prstGeom>
          <a:noFill/>
        </p:spPr>
        <p:txBody>
          <a:bodyPr wrap="square" rtlCol="0">
            <a:spAutoFit/>
          </a:bodyPr>
          <a:lstStyle/>
          <a:p>
            <a:r>
              <a:rPr lang="en-US" sz="2400" b="1">
                <a:latin typeface="Calibri" panose="020F0502020204030204" pitchFamily="34" charset="0"/>
                <a:cs typeface="Calibri" panose="020F0502020204030204" pitchFamily="34" charset="0"/>
              </a:rPr>
              <a:t> Local 237 Retirees Legal Services Plan</a:t>
            </a:r>
            <a:endParaRPr lang="en-US" sz="2400" b="1"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D0336528-7338-4AE4-8F34-083F9BF044AA}"/>
              </a:ext>
            </a:extLst>
          </p:cNvPr>
          <p:cNvSpPr txBox="1"/>
          <p:nvPr/>
        </p:nvSpPr>
        <p:spPr>
          <a:xfrm>
            <a:off x="286287" y="797510"/>
            <a:ext cx="9519975" cy="5262979"/>
          </a:xfrm>
          <a:prstGeom prst="rect">
            <a:avLst/>
          </a:prstGeom>
          <a:noFill/>
        </p:spPr>
        <p:txBody>
          <a:bodyPr wrap="square" rtlCol="0">
            <a:spAutoFit/>
          </a:bodyPr>
          <a:lstStyle/>
          <a:p>
            <a:r>
              <a:rPr lang="en-US" sz="2000" b="1" dirty="0">
                <a:cs typeface="Calibri" panose="020F0502020204030204" pitchFamily="34" charset="0"/>
              </a:rPr>
              <a:t>Free legal representation in specific legal matters</a:t>
            </a:r>
          </a:p>
          <a:p>
            <a:r>
              <a:rPr lang="en-US" sz="2000" b="1" dirty="0">
                <a:cs typeface="Calibri" panose="020F0502020204030204" pitchFamily="34" charset="0"/>
              </a:rPr>
              <a:t>• Absolutely no attorney fees</a:t>
            </a:r>
          </a:p>
          <a:p>
            <a:r>
              <a:rPr lang="en-US" sz="2000" b="1" dirty="0">
                <a:cs typeface="Calibri" panose="020F0502020204030204" pitchFamily="34" charset="0"/>
              </a:rPr>
              <a:t>• After paying a $150 deductible, $500 available for your litigation</a:t>
            </a:r>
          </a:p>
          <a:p>
            <a:r>
              <a:rPr lang="en-US" sz="2000" b="1" dirty="0">
                <a:cs typeface="Calibri" panose="020F0502020204030204" pitchFamily="34" charset="0"/>
              </a:rPr>
              <a:t>Expenses For RETIREES only, there is a reimbursement schedule for paid</a:t>
            </a:r>
          </a:p>
          <a:p>
            <a:r>
              <a:rPr lang="en-US" sz="2000" b="1" dirty="0">
                <a:cs typeface="Calibri" panose="020F0502020204030204" pitchFamily="34" charset="0"/>
              </a:rPr>
              <a:t>attorney fees incurred when you live outside of our covered area</a:t>
            </a:r>
          </a:p>
          <a:p>
            <a:endParaRPr lang="en-US" sz="2000" b="1" dirty="0">
              <a:cs typeface="Calibri" panose="020F0502020204030204" pitchFamily="34" charset="0"/>
            </a:endParaRPr>
          </a:p>
          <a:p>
            <a:r>
              <a:rPr lang="en-US" sz="2000" b="1" dirty="0">
                <a:cs typeface="Calibri" panose="020F0502020204030204" pitchFamily="34" charset="0"/>
              </a:rPr>
              <a:t>Issues covered by Legal Services includes the following: </a:t>
            </a:r>
          </a:p>
          <a:p>
            <a:endParaRPr lang="en-US" sz="2000" b="1" dirty="0">
              <a:cs typeface="Calibri" panose="020F0502020204030204" pitchFamily="34" charset="0"/>
            </a:endParaRPr>
          </a:p>
          <a:p>
            <a:r>
              <a:rPr lang="en-US" sz="2000" b="1" dirty="0">
                <a:cs typeface="Calibri" panose="020F0502020204030204" pitchFamily="34" charset="0"/>
              </a:rPr>
              <a:t>Family Law: custody, orders of protections,  and some child support matters</a:t>
            </a:r>
          </a:p>
          <a:p>
            <a:r>
              <a:rPr lang="en-US" sz="2000" b="1" dirty="0">
                <a:cs typeface="Calibri" panose="020F0502020204030204" pitchFamily="34" charset="0"/>
              </a:rPr>
              <a:t>• Matrimonial Actions</a:t>
            </a:r>
          </a:p>
          <a:p>
            <a:r>
              <a:rPr lang="en-US" sz="2000" b="1" dirty="0">
                <a:cs typeface="Calibri" panose="020F0502020204030204" pitchFamily="34" charset="0"/>
              </a:rPr>
              <a:t>• Housing Court Tenant representation </a:t>
            </a:r>
          </a:p>
          <a:p>
            <a:r>
              <a:rPr lang="en-US" sz="2000" b="1" dirty="0">
                <a:cs typeface="Calibri" panose="020F0502020204030204" pitchFamily="34" charset="0"/>
              </a:rPr>
              <a:t>• Foreclosure Actions</a:t>
            </a:r>
          </a:p>
          <a:p>
            <a:r>
              <a:rPr lang="en-US" sz="2000" b="1" dirty="0">
                <a:cs typeface="Calibri" panose="020F0502020204030204" pitchFamily="34" charset="0"/>
              </a:rPr>
              <a:t>• Chapter 7 and Chapter 13 Bankruptcy Filings</a:t>
            </a:r>
          </a:p>
          <a:p>
            <a:r>
              <a:rPr lang="en-US" sz="2000" b="1" dirty="0">
                <a:cs typeface="Calibri" panose="020F0502020204030204" pitchFamily="34" charset="0"/>
              </a:rPr>
              <a:t>• Real Estate: purchase, sale and refinance </a:t>
            </a:r>
          </a:p>
          <a:p>
            <a:r>
              <a:rPr lang="en-US" sz="2000" b="1" dirty="0">
                <a:cs typeface="Calibri" panose="020F0502020204030204" pitchFamily="34" charset="0"/>
              </a:rPr>
              <a:t>• Wills, Powers of Attorney,  and Health Care Proxies</a:t>
            </a:r>
            <a:endParaRPr lang="en-US" sz="2000" b="1" dirty="0"/>
          </a:p>
          <a:p>
            <a:endParaRPr lang="en-US" u="sng" dirty="0"/>
          </a:p>
          <a:p>
            <a:endParaRPr lang="en-US" dirty="0"/>
          </a:p>
        </p:txBody>
      </p:sp>
    </p:spTree>
    <p:extLst>
      <p:ext uri="{BB962C8B-B14F-4D97-AF65-F5344CB8AC3E}">
        <p14:creationId xmlns:p14="http://schemas.microsoft.com/office/powerpoint/2010/main" val="361259946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FF08135B3C2314C956E17B9F77863B7" ma:contentTypeVersion="8" ma:contentTypeDescription="Create a new document." ma:contentTypeScope="" ma:versionID="c316d9e1b0d485e1ccb9c6c14869639e">
  <xsd:schema xmlns:xsd="http://www.w3.org/2001/XMLSchema" xmlns:xs="http://www.w3.org/2001/XMLSchema" xmlns:p="http://schemas.microsoft.com/office/2006/metadata/properties" xmlns:ns3="23a0ece5-e6d8-4eab-970b-6b2ebf89cd48" targetNamespace="http://schemas.microsoft.com/office/2006/metadata/properties" ma:root="true" ma:fieldsID="b03f404ce37687d77de7b1806cdb602e" ns3:_="">
    <xsd:import namespace="23a0ece5-e6d8-4eab-970b-6b2ebf89cd48"/>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ObjectDetectorVersions" minOccurs="0"/>
                <xsd:element ref="ns3:MediaServiceDateTaken" minOccurs="0"/>
                <xsd:element ref="ns3:MediaServiceSearchPropertie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0ece5-e6d8-4eab-970b-6b2ebf89cd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SearchProperties" ma:index="14" nillable="true" ma:displayName="MediaServiceSearchProperties" ma:hidden="true" ma:internalName="MediaServiceSearchProperties" ma:readOnly="true">
      <xsd:simpleType>
        <xsd:restriction base="dms:Note"/>
      </xsd:simpleType>
    </xsd:element>
    <xsd:element name="_activity" ma:index="15"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23a0ece5-e6d8-4eab-970b-6b2ebf89cd48" xsi:nil="true"/>
  </documentManagement>
</p:properties>
</file>

<file path=customXml/itemProps1.xml><?xml version="1.0" encoding="utf-8"?>
<ds:datastoreItem xmlns:ds="http://schemas.openxmlformats.org/officeDocument/2006/customXml" ds:itemID="{B162F9A4-65D0-4640-8A98-1853AA48CA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a0ece5-e6d8-4eab-970b-6b2ebf89cd4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E124A5B-64B0-45E6-99AD-59FCA8C3231D}">
  <ds:schemaRefs>
    <ds:schemaRef ds:uri="http://schemas.microsoft.com/sharepoint/v3/contenttype/forms"/>
  </ds:schemaRefs>
</ds:datastoreItem>
</file>

<file path=customXml/itemProps3.xml><?xml version="1.0" encoding="utf-8"?>
<ds:datastoreItem xmlns:ds="http://schemas.openxmlformats.org/officeDocument/2006/customXml" ds:itemID="{D297876D-223B-41A4-A609-6BA7A0644820}">
  <ds:schemaRefs>
    <ds:schemaRef ds:uri="http://purl.org/dc/terms/"/>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23a0ece5-e6d8-4eab-970b-6b2ebf89cd48"/>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Facet</Template>
  <TotalTime>17627</TotalTime>
  <Words>1046</Words>
  <Application>Microsoft Macintosh PowerPoint</Application>
  <PresentationFormat>Widescreen</PresentationFormat>
  <Paragraphs>132</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Trebuchet MS</vt:lpstr>
      <vt:lpstr>Wingdings</vt:lpstr>
      <vt:lpstr>Wingdings 3</vt:lpstr>
      <vt:lpstr>Facet</vt:lpstr>
      <vt:lpstr>Teamsters Local 237  Retiree Division  New Retiree Orientation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Teamsters Local 237  Retiree Division  New Retiree Orientation    “RetireD from work,  not from the union”</dc:title>
  <dc:creator>Luz Carty</dc:creator>
  <cp:lastModifiedBy>Denise Devlin</cp:lastModifiedBy>
  <cp:revision>36</cp:revision>
  <cp:lastPrinted>2024-08-20T18:42:53Z</cp:lastPrinted>
  <dcterms:created xsi:type="dcterms:W3CDTF">2020-09-07T19:30:08Z</dcterms:created>
  <dcterms:modified xsi:type="dcterms:W3CDTF">2024-11-26T20:27:18Z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0x010100CFF08135B3C2314C956E17B9F77863B7</vt:lpwstr>
  </property>
</Properties>
</file>