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7" r:id="rId2"/>
    <p:sldId id="258" r:id="rId3"/>
    <p:sldId id="259" r:id="rId4"/>
    <p:sldId id="260" r:id="rId5"/>
    <p:sldId id="265" r:id="rId6"/>
    <p:sldId id="262" r:id="rId7"/>
    <p:sldId id="261" r:id="rId8"/>
    <p:sldId id="263" r:id="rId9"/>
    <p:sldId id="266" r:id="rId10"/>
    <p:sldId id="264"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F06F569-2621-4290-8996-9CE66C1C1268}">
          <p14:sldIdLst>
            <p14:sldId id="257"/>
            <p14:sldId id="258"/>
            <p14:sldId id="259"/>
            <p14:sldId id="260"/>
            <p14:sldId id="265"/>
            <p14:sldId id="262"/>
            <p14:sldId id="261"/>
            <p14:sldId id="263"/>
            <p14:sldId id="266"/>
            <p14:sldId id="26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tch Goldberg" initials="MG" lastIdx="2" clrIdx="0">
    <p:extLst>
      <p:ext uri="{19B8F6BF-5375-455C-9EA6-DF929625EA0E}">
        <p15:presenceInfo xmlns:p15="http://schemas.microsoft.com/office/powerpoint/2012/main" userId="S::mgoldberg@local237.org::f92e867c-aa13-4f20-afeb-1eae84932c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114" d="100"/>
          <a:sy n="114"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C6654A3-649C-40AE-8D0E-ABAD0028E109}" type="datetimeFigureOut">
              <a:rPr lang="en-US" smtClean="0"/>
              <a:t>2/17/2021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8DFC317-E8E3-476E-A42B-00FBFD41B48C}" type="slidenum">
              <a:rPr lang="en-US" smtClean="0"/>
              <a:t>‹#›</a:t>
            </a:fld>
            <a:endParaRPr lang="en-US" dirty="0"/>
          </a:p>
        </p:txBody>
      </p:sp>
    </p:spTree>
    <p:extLst>
      <p:ext uri="{BB962C8B-B14F-4D97-AF65-F5344CB8AC3E}">
        <p14:creationId xmlns:p14="http://schemas.microsoft.com/office/powerpoint/2010/main" val="178005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A0DCF-2F03-446D-A8C2-091218313E67}" type="slidenum">
              <a:rPr lang="en-US" smtClean="0"/>
              <a:t>1</a:t>
            </a:fld>
            <a:endParaRPr lang="en-US" dirty="0"/>
          </a:p>
        </p:txBody>
      </p:sp>
    </p:spTree>
    <p:extLst>
      <p:ext uri="{BB962C8B-B14F-4D97-AF65-F5344CB8AC3E}">
        <p14:creationId xmlns:p14="http://schemas.microsoft.com/office/powerpoint/2010/main" val="210743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E0F6D7D-9425-4EBC-A13A-7C2421307097}" type="datetime1">
              <a:rPr lang="en-US" smtClean="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460234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158A92-A3A9-4AFF-AEC8-926E22A04FCC}" type="datetime1">
              <a:rPr lang="en-US" smtClean="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127747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3A53ED-AD43-480C-9DA7-808A2C98B3F3}" type="datetime1">
              <a:rPr lang="en-US" smtClean="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938087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2D1C7-3BE0-4851-AB3A-F96DB803EA46}" type="datetime1">
              <a:rPr lang="en-US" smtClean="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15313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479BBF-1EB3-4338-AF6E-13F5030773A9}" type="datetime1">
              <a:rPr lang="en-US" smtClean="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4120363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3A5F4E-7A02-445B-AFE2-2092F33B4EF1}" type="datetime1">
              <a:rPr lang="en-US" smtClean="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800220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8295779-B6B4-468A-9512-30800E028146}" type="datetime1">
              <a:rPr lang="en-US" smtClean="0"/>
              <a:t>2/17/2021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95907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CF3399D-44B6-44FA-9BF0-6549461E78FB}" type="datetime1">
              <a:rPr lang="en-US" smtClean="0"/>
              <a:t>2/17/2021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330497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81275-1AE1-489D-AB33-FFDC3496B5C8}" type="datetime1">
              <a:rPr lang="en-US" smtClean="0"/>
              <a:t>2/17/2021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020822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7F94B-4085-4D09-B1D1-78F4F5E4B7ED}" type="datetime1">
              <a:rPr lang="en-US" smtClean="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068640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8968DD-D230-4625-A771-436A4F09578A}" type="datetime1">
              <a:rPr lang="en-US" smtClean="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67418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74F0E-2F4F-44B6-A89E-7CCC198D66C3}" type="datetime1">
              <a:rPr lang="en-US" smtClean="0"/>
              <a:t>2/17/2021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7C2BA-C96E-4042-8D6D-CDF4F0B05A00}" type="slidenum">
              <a:rPr lang="en-US" smtClean="0"/>
              <a:t>‹#›</a:t>
            </a:fld>
            <a:endParaRPr lang="en-US" dirty="0"/>
          </a:p>
        </p:txBody>
      </p:sp>
    </p:spTree>
    <p:extLst>
      <p:ext uri="{BB962C8B-B14F-4D97-AF65-F5344CB8AC3E}">
        <p14:creationId xmlns:p14="http://schemas.microsoft.com/office/powerpoint/2010/main" val="2404727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eneralvision.com/" TargetMode="External"/><Relationship Id="rId2" Type="http://schemas.openxmlformats.org/officeDocument/2006/relationships/hyperlink" Target="http://www.cpsoptica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4321006"/>
          </a:xfrm>
        </p:spPr>
        <p:txBody>
          <a:bodyPr/>
          <a:lstStyle/>
          <a:p>
            <a:r>
              <a:rPr lang="en-US" dirty="0"/>
              <a:t>RETIREE BENEFITS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305" y="1122363"/>
            <a:ext cx="2591390" cy="3231093"/>
          </a:xfrm>
          <a:prstGeom prst="rect">
            <a:avLst/>
          </a:prstGeom>
        </p:spPr>
      </p:pic>
    </p:spTree>
    <p:extLst>
      <p:ext uri="{BB962C8B-B14F-4D97-AF65-F5344CB8AC3E}">
        <p14:creationId xmlns:p14="http://schemas.microsoft.com/office/powerpoint/2010/main" val="1020448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83847" y="517165"/>
            <a:ext cx="4826001" cy="1284720"/>
          </a:xfrm>
          <a:prstGeom prst="rect">
            <a:avLst/>
          </a:prstGeom>
        </p:spPr>
      </p:pic>
      <p:pic>
        <p:nvPicPr>
          <p:cNvPr id="5" name="Picture 4"/>
          <p:cNvPicPr>
            <a:picLocks noChangeAspect="1"/>
          </p:cNvPicPr>
          <p:nvPr/>
        </p:nvPicPr>
        <p:blipFill>
          <a:blip r:embed="rId3"/>
          <a:stretch>
            <a:fillRect/>
          </a:stretch>
        </p:blipFill>
        <p:spPr>
          <a:xfrm>
            <a:off x="4269647" y="2054763"/>
            <a:ext cx="3454400" cy="160272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8577" y="3916321"/>
            <a:ext cx="8963025" cy="805212"/>
          </a:xfrm>
          <a:prstGeom prst="rect">
            <a:avLst/>
          </a:prstGeom>
        </p:spPr>
      </p:pic>
      <p:sp>
        <p:nvSpPr>
          <p:cNvPr id="10" name="Subtitle 9">
            <a:extLst>
              <a:ext uri="{FF2B5EF4-FFF2-40B4-BE49-F238E27FC236}">
                <a16:creationId xmlns:a16="http://schemas.microsoft.com/office/drawing/2014/main" id="{EF9C54B1-64B2-4691-B6E5-0A986858235F}"/>
              </a:ext>
            </a:extLst>
          </p:cNvPr>
          <p:cNvSpPr>
            <a:spLocks noGrp="1"/>
          </p:cNvSpPr>
          <p:nvPr>
            <p:ph type="subTitle" idx="1"/>
          </p:nvPr>
        </p:nvSpPr>
        <p:spPr>
          <a:xfrm>
            <a:off x="1524000" y="4835951"/>
            <a:ext cx="9144000" cy="1225483"/>
          </a:xfrm>
        </p:spPr>
        <p:txBody>
          <a:bodyPr>
            <a:normAutofit/>
          </a:bodyPr>
          <a:lstStyle/>
          <a:p>
            <a:r>
              <a:rPr lang="en-US" sz="5400" dirty="0">
                <a:solidFill>
                  <a:srgbClr val="0070C0"/>
                </a:solidFill>
              </a:rPr>
              <a:t>  GVS OPTICAL</a:t>
            </a:r>
          </a:p>
        </p:txBody>
      </p:sp>
      <p:sp>
        <p:nvSpPr>
          <p:cNvPr id="2" name="Slide Number Placeholder 1"/>
          <p:cNvSpPr>
            <a:spLocks noGrp="1"/>
          </p:cNvSpPr>
          <p:nvPr>
            <p:ph type="sldNum" sz="quarter" idx="12"/>
          </p:nvPr>
        </p:nvSpPr>
        <p:spPr/>
        <p:txBody>
          <a:bodyPr/>
          <a:lstStyle/>
          <a:p>
            <a:fld id="{60B7C2BA-C96E-4042-8D6D-CDF4F0B05A00}" type="slidenum">
              <a:rPr lang="en-US" smtClean="0"/>
              <a:t>10</a:t>
            </a:fld>
            <a:endParaRPr lang="en-US" dirty="0"/>
          </a:p>
        </p:txBody>
      </p:sp>
    </p:spTree>
    <p:extLst>
      <p:ext uri="{BB962C8B-B14F-4D97-AF65-F5344CB8AC3E}">
        <p14:creationId xmlns:p14="http://schemas.microsoft.com/office/powerpoint/2010/main" val="297057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solidFill>
                  <a:srgbClr val="00B0F0"/>
                </a:solidFill>
              </a:rPr>
              <a:t>YOUR BENEFITS AT A GLANCE</a:t>
            </a:r>
          </a:p>
        </p:txBody>
      </p:sp>
      <p:sp>
        <p:nvSpPr>
          <p:cNvPr id="5" name="Content Placeholder 4"/>
          <p:cNvSpPr>
            <a:spLocks noGrp="1"/>
          </p:cNvSpPr>
          <p:nvPr>
            <p:ph idx="1"/>
          </p:nvPr>
        </p:nvSpPr>
        <p:spPr>
          <a:xfrm>
            <a:off x="838200" y="1825625"/>
            <a:ext cx="10515600" cy="4101450"/>
          </a:xfrm>
        </p:spPr>
        <p:txBody>
          <a:bodyPr>
            <a:normAutofit/>
          </a:bodyPr>
          <a:lstStyle/>
          <a:p>
            <a:r>
              <a:rPr lang="en-US" dirty="0"/>
              <a:t>DENTAL; ANNUAL CAP/YEAR OF </a:t>
            </a:r>
            <a:r>
              <a:rPr lang="en-US" dirty="0">
                <a:solidFill>
                  <a:srgbClr val="00B050"/>
                </a:solidFill>
              </a:rPr>
              <a:t>$1250 </a:t>
            </a:r>
            <a:r>
              <a:rPr lang="en-US" dirty="0"/>
              <a:t>FOR EACH MEMBER AND ELIGIBLE FAMILY MEMBERS.</a:t>
            </a:r>
          </a:p>
          <a:p>
            <a:r>
              <a:rPr lang="en-US" dirty="0"/>
              <a:t>EYEGLASSES AND EXAM; ONCE/2 YEARS FOR EACH MEMBER AND ELIGIBLE FAMILY MEMBERS.</a:t>
            </a:r>
          </a:p>
          <a:p>
            <a:pPr marL="228600" lvl="1">
              <a:spcBef>
                <a:spcPts val="1000"/>
              </a:spcBef>
            </a:pPr>
            <a:r>
              <a:rPr lang="en-US" dirty="0"/>
              <a:t>HEARING AID; </a:t>
            </a:r>
            <a:r>
              <a:rPr lang="en-US" dirty="0">
                <a:solidFill>
                  <a:srgbClr val="00B050"/>
                </a:solidFill>
              </a:rPr>
              <a:t>$1000 </a:t>
            </a:r>
            <a:r>
              <a:rPr lang="en-US" dirty="0"/>
              <a:t>ONCE IN 5 YEARS,</a:t>
            </a:r>
            <a:r>
              <a:rPr lang="en-US" dirty="0">
                <a:solidFill>
                  <a:srgbClr val="00B050"/>
                </a:solidFill>
              </a:rPr>
              <a:t> (EFFECTIVE 1/1/2015)</a:t>
            </a:r>
            <a:r>
              <a:rPr lang="en-US" dirty="0"/>
              <a:t>.</a:t>
            </a:r>
          </a:p>
          <a:p>
            <a:r>
              <a:rPr lang="en-US" dirty="0"/>
              <a:t>DEATH BENEFIT; </a:t>
            </a:r>
            <a:r>
              <a:rPr lang="en-US" dirty="0">
                <a:solidFill>
                  <a:srgbClr val="00B050"/>
                </a:solidFill>
              </a:rPr>
              <a:t>$2500 </a:t>
            </a:r>
            <a:r>
              <a:rPr lang="en-US" dirty="0"/>
              <a:t>MEMBER ONLY.</a:t>
            </a:r>
          </a:p>
          <a:p>
            <a:r>
              <a:rPr lang="en-US" dirty="0"/>
              <a:t>PRESCRIPTION DRUGS; CAP DEPENDS ON AGE AND/OR DISABILITY AND YOUR HEALTH INSURANCE PLAN.</a:t>
            </a:r>
          </a:p>
          <a:p>
            <a:endParaRPr lang="en-US" dirty="0"/>
          </a:p>
          <a:p>
            <a:endParaRPr lang="en-US" dirty="0"/>
          </a:p>
        </p:txBody>
      </p:sp>
      <p:sp>
        <p:nvSpPr>
          <p:cNvPr id="2" name="Slide Number Placeholder 1"/>
          <p:cNvSpPr>
            <a:spLocks noGrp="1"/>
          </p:cNvSpPr>
          <p:nvPr>
            <p:ph type="sldNum" sz="quarter" idx="12"/>
          </p:nvPr>
        </p:nvSpPr>
        <p:spPr/>
        <p:txBody>
          <a:bodyPr/>
          <a:lstStyle/>
          <a:p>
            <a:fld id="{60B7C2BA-C96E-4042-8D6D-CDF4F0B05A00}" type="slidenum">
              <a:rPr lang="en-US" smtClean="0"/>
              <a:t>2</a:t>
            </a:fld>
            <a:endParaRPr lang="en-US" dirty="0"/>
          </a:p>
        </p:txBody>
      </p:sp>
    </p:spTree>
    <p:extLst>
      <p:ext uri="{BB962C8B-B14F-4D97-AF65-F5344CB8AC3E}">
        <p14:creationId xmlns:p14="http://schemas.microsoft.com/office/powerpoint/2010/main" val="200718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srgbClr val="00B0F0"/>
                </a:solidFill>
              </a:rPr>
              <a:t>YOUR BENEFITS IN DETAIL</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PRESCRIPTION DRUG BENEFITS CAN BE VERY COMPLICATED LIKE EVERYTHING ELSE.</a:t>
            </a:r>
          </a:p>
          <a:p>
            <a:endParaRPr lang="en-US" dirty="0"/>
          </a:p>
          <a:p>
            <a:r>
              <a:rPr lang="en-US" dirty="0"/>
              <a:t>NON-MEDICARE RETIREE (PRIOR TO AGE 65) MUST CARRY 3 CARDS FOR DRUGS; </a:t>
            </a:r>
          </a:p>
          <a:p>
            <a:pPr lvl="1"/>
            <a:r>
              <a:rPr lang="en-US" dirty="0"/>
              <a:t>(1) </a:t>
            </a:r>
            <a:r>
              <a:rPr lang="en-US" dirty="0">
                <a:solidFill>
                  <a:srgbClr val="00B0F0"/>
                </a:solidFill>
              </a:rPr>
              <a:t>HEALTH INSURANCE CARD</a:t>
            </a:r>
            <a:r>
              <a:rPr lang="en-US" dirty="0"/>
              <a:t> FOR DIABETIC MEDICATIONS </a:t>
            </a:r>
          </a:p>
          <a:p>
            <a:pPr lvl="1"/>
            <a:r>
              <a:rPr lang="en-US" dirty="0"/>
              <a:t>(2) </a:t>
            </a:r>
            <a:r>
              <a:rPr lang="en-US" dirty="0">
                <a:solidFill>
                  <a:srgbClr val="00B0F0"/>
                </a:solidFill>
              </a:rPr>
              <a:t>PICA CARD </a:t>
            </a:r>
            <a:r>
              <a:rPr lang="en-US" dirty="0"/>
              <a:t>FOR INJECTABLES AND CHEMOTHERAPY  </a:t>
            </a:r>
          </a:p>
          <a:p>
            <a:pPr lvl="1"/>
            <a:r>
              <a:rPr lang="en-US" dirty="0"/>
              <a:t>(3) </a:t>
            </a:r>
            <a:r>
              <a:rPr lang="en-US" dirty="0">
                <a:solidFill>
                  <a:srgbClr val="00B0F0"/>
                </a:solidFill>
              </a:rPr>
              <a:t>AETNA CARD </a:t>
            </a:r>
            <a:r>
              <a:rPr lang="en-US" dirty="0"/>
              <a:t>FOR ALL OTHER Rx WHICH INCLUDES PSYCHOTROPICS AND                            ASTHMA DRUGS FORMALLY ON THE PICA LIST.</a:t>
            </a:r>
          </a:p>
          <a:p>
            <a:r>
              <a:rPr lang="en-US" dirty="0"/>
              <a:t>NON-MEDICARE CAP IS </a:t>
            </a:r>
            <a:r>
              <a:rPr lang="en-US" dirty="0">
                <a:solidFill>
                  <a:srgbClr val="00B050"/>
                </a:solidFill>
              </a:rPr>
              <a:t>$2500 </a:t>
            </a:r>
            <a:r>
              <a:rPr lang="en-US" dirty="0"/>
              <a:t>PER FAMILY/YR.</a:t>
            </a:r>
          </a:p>
          <a:p>
            <a:pPr lvl="1"/>
            <a:r>
              <a:rPr lang="en-US" dirty="0"/>
              <a:t>COPAYS ARE: GENERIC </a:t>
            </a:r>
            <a:r>
              <a:rPr lang="en-US" dirty="0">
                <a:solidFill>
                  <a:srgbClr val="00B050"/>
                </a:solidFill>
              </a:rPr>
              <a:t>$15 </a:t>
            </a:r>
            <a:r>
              <a:rPr lang="en-US" dirty="0"/>
              <a:t>AND BRAND </a:t>
            </a:r>
            <a:r>
              <a:rPr lang="en-US" dirty="0">
                <a:solidFill>
                  <a:srgbClr val="00B050"/>
                </a:solidFill>
              </a:rPr>
              <a:t>$25</a:t>
            </a:r>
            <a:r>
              <a:rPr lang="en-US" dirty="0"/>
              <a:t>, FOR UP TO 34 DAYS AT RETAIL.</a:t>
            </a:r>
          </a:p>
          <a:p>
            <a:pPr lvl="1"/>
            <a:r>
              <a:rPr lang="en-US" dirty="0"/>
              <a:t>90 DAY SUPPLY AT RETAIL IS DOUBLE </a:t>
            </a:r>
            <a:r>
              <a:rPr lang="en-US" dirty="0">
                <a:solidFill>
                  <a:srgbClr val="00B050"/>
                </a:solidFill>
              </a:rPr>
              <a:t>$30 </a:t>
            </a:r>
            <a:r>
              <a:rPr lang="en-US" dirty="0"/>
              <a:t>AND </a:t>
            </a:r>
            <a:r>
              <a:rPr lang="en-US" dirty="0">
                <a:solidFill>
                  <a:srgbClr val="00B050"/>
                </a:solidFill>
              </a:rPr>
              <a:t>$50</a:t>
            </a:r>
            <a:r>
              <a:rPr lang="en-US" dirty="0"/>
              <a:t>.</a:t>
            </a:r>
          </a:p>
          <a:p>
            <a:pPr lvl="1"/>
            <a:r>
              <a:rPr lang="en-US" dirty="0"/>
              <a:t>90 DAY SUPPLY AETNA MAIL ORDER SINGLE COPAY </a:t>
            </a:r>
            <a:r>
              <a:rPr lang="en-US" dirty="0">
                <a:solidFill>
                  <a:srgbClr val="00B050"/>
                </a:solidFill>
              </a:rPr>
              <a:t>$15 </a:t>
            </a:r>
            <a:r>
              <a:rPr lang="en-US" dirty="0"/>
              <a:t>AND </a:t>
            </a:r>
            <a:r>
              <a:rPr lang="en-US" dirty="0">
                <a:solidFill>
                  <a:srgbClr val="00B050"/>
                </a:solidFill>
              </a:rPr>
              <a:t>$25</a:t>
            </a:r>
            <a:r>
              <a:rPr lang="en-US" dirty="0"/>
              <a: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3</a:t>
            </a:fld>
            <a:endParaRPr lang="en-US" dirty="0"/>
          </a:p>
        </p:txBody>
      </p:sp>
    </p:spTree>
    <p:extLst>
      <p:ext uri="{BB962C8B-B14F-4D97-AF65-F5344CB8AC3E}">
        <p14:creationId xmlns:p14="http://schemas.microsoft.com/office/powerpoint/2010/main" val="1775221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BENEFIT DETAILS CONTINUED</a:t>
            </a:r>
          </a:p>
        </p:txBody>
      </p:sp>
      <p:sp>
        <p:nvSpPr>
          <p:cNvPr id="3" name="Content Placeholder 2"/>
          <p:cNvSpPr>
            <a:spLocks noGrp="1"/>
          </p:cNvSpPr>
          <p:nvPr>
            <p:ph idx="1"/>
          </p:nvPr>
        </p:nvSpPr>
        <p:spPr/>
        <p:txBody>
          <a:bodyPr>
            <a:normAutofit lnSpcReduction="10000"/>
          </a:bodyPr>
          <a:lstStyle/>
          <a:p>
            <a:r>
              <a:rPr lang="en-US" dirty="0"/>
              <a:t>MEDICARE ELIGIBLE RETIREES; DISABLED AND 65 OR OLDER.</a:t>
            </a:r>
          </a:p>
          <a:p>
            <a:r>
              <a:rPr lang="en-US" dirty="0"/>
              <a:t>BASIC HEALTH PLANS ONLY: GHI/CBP, HIP. (NO Rx RIDER)</a:t>
            </a:r>
          </a:p>
          <a:p>
            <a:r>
              <a:rPr lang="en-US" dirty="0"/>
              <a:t>ANNUAL FAMILY CAP FOR THE LOCAL 237 RETIREE PART-D CREDITABLE COVERAGE PLAN HAS BEEN INCREASED TO</a:t>
            </a:r>
            <a:r>
              <a:rPr lang="en-US" b="1" dirty="0">
                <a:solidFill>
                  <a:srgbClr val="00B050"/>
                </a:solidFill>
              </a:rPr>
              <a:t>             $23,500</a:t>
            </a:r>
            <a:r>
              <a:rPr lang="en-US" dirty="0"/>
              <a:t> </a:t>
            </a:r>
            <a:r>
              <a:rPr lang="en-US" b="1" dirty="0">
                <a:solidFill>
                  <a:srgbClr val="00B050"/>
                </a:solidFill>
              </a:rPr>
              <a:t> EFFECTIVE JANUARY 2021.</a:t>
            </a:r>
          </a:p>
          <a:p>
            <a:pPr lvl="1"/>
            <a:r>
              <a:rPr lang="en-US" dirty="0"/>
              <a:t>ONLY ONE CARD NEEDED: INCLUDED ARE DIABETIC MEDICATION AS WELL AS ALL OTHER PRESCRIPTIONS. (EXCLUDING INJECTABLES)</a:t>
            </a:r>
          </a:p>
          <a:p>
            <a:pPr lvl="1"/>
            <a:r>
              <a:rPr lang="en-US" dirty="0"/>
              <a:t>COPAYS: </a:t>
            </a:r>
            <a:r>
              <a:rPr lang="en-US" dirty="0">
                <a:solidFill>
                  <a:srgbClr val="00B050"/>
                </a:solidFill>
              </a:rPr>
              <a:t>$5</a:t>
            </a:r>
            <a:r>
              <a:rPr lang="en-US" dirty="0"/>
              <a:t> GENERIC AND </a:t>
            </a:r>
            <a:r>
              <a:rPr lang="en-US" dirty="0">
                <a:solidFill>
                  <a:srgbClr val="00B050"/>
                </a:solidFill>
              </a:rPr>
              <a:t>$15</a:t>
            </a:r>
            <a:r>
              <a:rPr lang="en-US" dirty="0"/>
              <a:t> BRAND FOR UP TO 34 DAY SUPPLY AT RETAIL.</a:t>
            </a:r>
          </a:p>
          <a:p>
            <a:pPr lvl="1"/>
            <a:r>
              <a:rPr lang="en-US" dirty="0"/>
              <a:t>90 DAY SUPPLY AT RETAIL DOUBLED TO </a:t>
            </a:r>
            <a:r>
              <a:rPr lang="en-US" dirty="0">
                <a:solidFill>
                  <a:srgbClr val="00B050"/>
                </a:solidFill>
              </a:rPr>
              <a:t>$10 </a:t>
            </a:r>
            <a:r>
              <a:rPr lang="en-US" dirty="0"/>
              <a:t>GENERIC AND </a:t>
            </a:r>
            <a:r>
              <a:rPr lang="en-US" dirty="0">
                <a:solidFill>
                  <a:srgbClr val="00B050"/>
                </a:solidFill>
              </a:rPr>
              <a:t>$30 </a:t>
            </a:r>
            <a:r>
              <a:rPr lang="en-US" dirty="0"/>
              <a:t>BRAND.</a:t>
            </a:r>
          </a:p>
          <a:p>
            <a:pPr lvl="1"/>
            <a:r>
              <a:rPr lang="en-US" dirty="0"/>
              <a:t>90 DAY SUPPLY AETNA MAIL ORDER DRUGS SINGLE COPAY OF </a:t>
            </a:r>
            <a:r>
              <a:rPr lang="en-US" dirty="0">
                <a:solidFill>
                  <a:srgbClr val="00B050"/>
                </a:solidFill>
              </a:rPr>
              <a:t>$5</a:t>
            </a:r>
            <a:r>
              <a:rPr lang="en-US" dirty="0"/>
              <a:t> GENERIC AND </a:t>
            </a:r>
            <a:r>
              <a:rPr lang="en-US" dirty="0">
                <a:solidFill>
                  <a:srgbClr val="00B050"/>
                </a:solidFill>
              </a:rPr>
              <a:t>$15 </a:t>
            </a:r>
            <a:r>
              <a:rPr lang="en-US" dirty="0"/>
              <a:t>BRAND.</a:t>
            </a:r>
          </a:p>
        </p:txBody>
      </p:sp>
      <p:sp>
        <p:nvSpPr>
          <p:cNvPr id="4" name="Slide Number Placeholder 3"/>
          <p:cNvSpPr>
            <a:spLocks noGrp="1"/>
          </p:cNvSpPr>
          <p:nvPr>
            <p:ph type="sldNum" sz="quarter" idx="12"/>
          </p:nvPr>
        </p:nvSpPr>
        <p:spPr/>
        <p:txBody>
          <a:bodyPr/>
          <a:lstStyle/>
          <a:p>
            <a:fld id="{60B7C2BA-C96E-4042-8D6D-CDF4F0B05A00}" type="slidenum">
              <a:rPr lang="en-US" smtClean="0"/>
              <a:t>4</a:t>
            </a:fld>
            <a:endParaRPr lang="en-US" dirty="0"/>
          </a:p>
        </p:txBody>
      </p:sp>
    </p:spTree>
    <p:extLst>
      <p:ext uri="{BB962C8B-B14F-4D97-AF65-F5344CB8AC3E}">
        <p14:creationId xmlns:p14="http://schemas.microsoft.com/office/powerpoint/2010/main" val="2773166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F0"/>
                </a:solidFill>
              </a:rPr>
              <a:t>MEDICARE ADVANTAGE PLANS (Rx RIDER)</a:t>
            </a:r>
          </a:p>
        </p:txBody>
      </p:sp>
      <p:sp>
        <p:nvSpPr>
          <p:cNvPr id="3" name="Content Placeholder 2"/>
          <p:cNvSpPr>
            <a:spLocks noGrp="1"/>
          </p:cNvSpPr>
          <p:nvPr>
            <p:ph idx="1"/>
          </p:nvPr>
        </p:nvSpPr>
        <p:spPr/>
        <p:txBody>
          <a:bodyPr>
            <a:normAutofit fontScale="92500"/>
          </a:bodyPr>
          <a:lstStyle/>
          <a:p>
            <a:r>
              <a:rPr lang="en-US" dirty="0"/>
              <a:t>FOR MEDICARE ELIGIBLE PARTICIPANTS WHO ELECT A HEALTH PLAN SUCH AS HIP/VIP HMO. ALL PRESCRIPTIONS ARE RECEIVED WITH YOUR HEALTH CARD FROM THE HEALTH INSURER. (MEDICARE ADVANTAGE PLAN)</a:t>
            </a:r>
          </a:p>
          <a:p>
            <a:endParaRPr lang="en-US" dirty="0"/>
          </a:p>
          <a:p>
            <a:r>
              <a:rPr lang="en-US" dirty="0"/>
              <a:t>THE RETIREES’ FUND WILL PROVIDE PARTIAL REIMBURSEMENT FOR ANYONE WHO CHOOSES THIS OPTION, PAYMENTS ARE;</a:t>
            </a:r>
          </a:p>
          <a:p>
            <a:pPr lvl="1"/>
            <a:r>
              <a:rPr lang="en-US" dirty="0">
                <a:solidFill>
                  <a:srgbClr val="00B050"/>
                </a:solidFill>
              </a:rPr>
              <a:t>$24</a:t>
            </a:r>
            <a:r>
              <a:rPr lang="en-US" dirty="0"/>
              <a:t>/MONTH FOR SINGLE COVERAGE AND </a:t>
            </a:r>
            <a:r>
              <a:rPr lang="en-US" dirty="0">
                <a:solidFill>
                  <a:srgbClr val="00B050"/>
                </a:solidFill>
              </a:rPr>
              <a:t>$36</a:t>
            </a:r>
            <a:r>
              <a:rPr lang="en-US" dirty="0"/>
              <a:t>/MONTH FOR FAMILY COVERAGE.</a:t>
            </a:r>
          </a:p>
          <a:p>
            <a:pPr lvl="1"/>
            <a:r>
              <a:rPr lang="en-US" dirty="0"/>
              <a:t>CHECKS ARE SENT OUT TWICE YEARLY USUALLY FEBRUARY AND AUGUST.</a:t>
            </a:r>
          </a:p>
          <a:p>
            <a:pPr lvl="1"/>
            <a:r>
              <a:rPr lang="en-US" dirty="0"/>
              <a:t>SINGLE </a:t>
            </a:r>
            <a:r>
              <a:rPr lang="en-US" dirty="0">
                <a:solidFill>
                  <a:srgbClr val="00B050"/>
                </a:solidFill>
              </a:rPr>
              <a:t>$144 </a:t>
            </a:r>
            <a:r>
              <a:rPr lang="en-US" dirty="0"/>
              <a:t>AND FAMILY </a:t>
            </a:r>
            <a:r>
              <a:rPr lang="en-US" dirty="0">
                <a:solidFill>
                  <a:srgbClr val="00B050"/>
                </a:solidFill>
              </a:rPr>
              <a:t>$216 </a:t>
            </a:r>
            <a:r>
              <a:rPr lang="en-US" dirty="0"/>
              <a:t>REFLECT SIX MONTHS OF PREMIUM REIMBURSEMENT.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5</a:t>
            </a:fld>
            <a:endParaRPr lang="en-US" dirty="0"/>
          </a:p>
        </p:txBody>
      </p:sp>
    </p:spTree>
    <p:extLst>
      <p:ext uri="{BB962C8B-B14F-4D97-AF65-F5344CB8AC3E}">
        <p14:creationId xmlns:p14="http://schemas.microsoft.com/office/powerpoint/2010/main" val="686559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OPTICAL BENEFIT</a:t>
            </a:r>
          </a:p>
        </p:txBody>
      </p:sp>
      <p:sp>
        <p:nvSpPr>
          <p:cNvPr id="3" name="Content Placeholder 2"/>
          <p:cNvSpPr>
            <a:spLocks noGrp="1"/>
          </p:cNvSpPr>
          <p:nvPr>
            <p:ph idx="1"/>
          </p:nvPr>
        </p:nvSpPr>
        <p:spPr>
          <a:xfrm>
            <a:off x="587829" y="1825625"/>
            <a:ext cx="11266714" cy="4351338"/>
          </a:xfrm>
        </p:spPr>
        <p:txBody>
          <a:bodyPr>
            <a:normAutofit fontScale="77500" lnSpcReduction="20000"/>
          </a:bodyPr>
          <a:lstStyle/>
          <a:p>
            <a:r>
              <a:rPr lang="en-US" dirty="0">
                <a:solidFill>
                  <a:srgbClr val="00B050"/>
                </a:solidFill>
              </a:rPr>
              <a:t>EFFECTIVE 3/1/2020 </a:t>
            </a:r>
            <a:r>
              <a:rPr lang="en-US" dirty="0"/>
              <a:t>ONCE EVERY 2 YEARS A </a:t>
            </a:r>
            <a:r>
              <a:rPr lang="en-US" dirty="0">
                <a:solidFill>
                  <a:srgbClr val="00B050"/>
                </a:solidFill>
              </a:rPr>
              <a:t>$150 </a:t>
            </a:r>
            <a:r>
              <a:rPr lang="en-US" dirty="0"/>
              <a:t>BENEFIT IS AVAILABLE TO RETIRED MEMBERS AND ELIGIBLE FAMILY MEMBERS.</a:t>
            </a:r>
          </a:p>
          <a:p>
            <a:pPr>
              <a:lnSpc>
                <a:spcPct val="120000"/>
              </a:lnSpc>
            </a:pPr>
            <a:r>
              <a:rPr lang="en-US" dirty="0"/>
              <a:t>ELIGIBILITY AND CLAIM FORMS ARE NOW OBTAINED FROM VENDORS IN THE CPS OPTICAL NETWORK OR (GVS) GENERAL VISION SERVICES NETWORK. </a:t>
            </a:r>
          </a:p>
          <a:p>
            <a:pPr>
              <a:lnSpc>
                <a:spcPct val="120000"/>
              </a:lnSpc>
            </a:pPr>
            <a:r>
              <a:rPr lang="en-US" dirty="0"/>
              <a:t>VISIT THE CPS WEBSITE AT </a:t>
            </a:r>
            <a:r>
              <a:rPr lang="en-US" dirty="0">
                <a:hlinkClick r:id="rId2"/>
              </a:rPr>
              <a:t>www.cpsoptical.com</a:t>
            </a:r>
            <a:r>
              <a:rPr lang="en-US" dirty="0"/>
              <a:t> OR CALL CPS AT </a:t>
            </a:r>
            <a:r>
              <a:rPr lang="en-US" dirty="0">
                <a:solidFill>
                  <a:srgbClr val="00B050"/>
                </a:solidFill>
              </a:rPr>
              <a:t>(212) 675-5745</a:t>
            </a:r>
            <a:r>
              <a:rPr lang="en-US" dirty="0"/>
              <a:t> FOR VENDOR LOCATIONS. </a:t>
            </a:r>
          </a:p>
          <a:p>
            <a:pPr>
              <a:lnSpc>
                <a:spcPct val="120000"/>
              </a:lnSpc>
            </a:pPr>
            <a:r>
              <a:rPr lang="en-US" dirty="0"/>
              <a:t>VISIT THE GVS WEBSITE AT </a:t>
            </a:r>
            <a:r>
              <a:rPr lang="en-US" dirty="0">
                <a:solidFill>
                  <a:srgbClr val="0070C0"/>
                </a:solidFill>
                <a:hlinkClick r:id="rId3"/>
              </a:rPr>
              <a:t>www.generalvision.com</a:t>
            </a:r>
            <a:r>
              <a:rPr lang="en-US" dirty="0">
                <a:solidFill>
                  <a:srgbClr val="0070C0"/>
                </a:solidFill>
              </a:rPr>
              <a:t> OR CALL GVS AT 800 VISION.1                  </a:t>
            </a:r>
            <a:r>
              <a:rPr lang="en-US" dirty="0"/>
              <a:t>(800) 847-4661 FOR VENDOR LOCATIONS </a:t>
            </a:r>
            <a:r>
              <a:rPr lang="en-US" dirty="0">
                <a:solidFill>
                  <a:srgbClr val="00B050"/>
                </a:solidFill>
              </a:rPr>
              <a:t>EFFECTIVE 4/1/2021</a:t>
            </a:r>
            <a:r>
              <a:rPr lang="en-US" dirty="0"/>
              <a:t>             </a:t>
            </a:r>
          </a:p>
          <a:p>
            <a:r>
              <a:rPr lang="en-US" dirty="0"/>
              <a:t>OUT OF NYC METRO AREA MEMBERS HAVE 2 OPTIONS;</a:t>
            </a:r>
          </a:p>
          <a:p>
            <a:pPr lvl="1"/>
            <a:r>
              <a:rPr lang="en-US" sz="2600" dirty="0"/>
              <a:t>REIMBURSEMENT FOR SERVICES: </a:t>
            </a:r>
            <a:r>
              <a:rPr lang="en-US" sz="2600" dirty="0">
                <a:solidFill>
                  <a:srgbClr val="00B050"/>
                </a:solidFill>
              </a:rPr>
              <a:t>$45 </a:t>
            </a:r>
            <a:r>
              <a:rPr lang="en-US" sz="2600" dirty="0"/>
              <a:t>EXAM, </a:t>
            </a:r>
            <a:r>
              <a:rPr lang="en-US" sz="2600" dirty="0">
                <a:solidFill>
                  <a:srgbClr val="00B050"/>
                </a:solidFill>
              </a:rPr>
              <a:t>$105 </a:t>
            </a:r>
            <a:r>
              <a:rPr lang="en-US" sz="2600" dirty="0"/>
              <a:t>LENSES AND</a:t>
            </a:r>
            <a:r>
              <a:rPr lang="en-US" sz="2600" dirty="0">
                <a:solidFill>
                  <a:srgbClr val="00B050"/>
                </a:solidFill>
              </a:rPr>
              <a:t> </a:t>
            </a:r>
            <a:r>
              <a:rPr lang="en-US" sz="2600" dirty="0"/>
              <a:t>FRAMES OR </a:t>
            </a:r>
            <a:r>
              <a:rPr lang="en-US" sz="2600" dirty="0">
                <a:solidFill>
                  <a:srgbClr val="00B050"/>
                </a:solidFill>
              </a:rPr>
              <a:t>$150 </a:t>
            </a:r>
            <a:r>
              <a:rPr lang="en-US" sz="2600" dirty="0"/>
              <a:t>ALLOWANCE FOR CONTACT LENSES OUT OF NETWORK.</a:t>
            </a:r>
          </a:p>
          <a:p>
            <a:pPr lvl="1"/>
            <a:r>
              <a:rPr lang="en-US" sz="2600" dirty="0"/>
              <a:t>GVS OPTICAL STORES; COPAYMENT IS REQUIRED FOR EXAM </a:t>
            </a:r>
            <a:r>
              <a:rPr lang="en-US" sz="2600" dirty="0">
                <a:solidFill>
                  <a:srgbClr val="00B050"/>
                </a:solidFill>
              </a:rPr>
              <a:t>($10) </a:t>
            </a:r>
            <a:r>
              <a:rPr lang="en-US" sz="2600" dirty="0"/>
              <a:t>AND THE PURCHASE OF THE FRAMES AND LENSES.</a:t>
            </a:r>
            <a:r>
              <a:rPr lang="en-US" sz="2600" dirty="0">
                <a:solidFill>
                  <a:srgbClr val="00B050"/>
                </a:solidFill>
              </a:rPr>
              <a:t>($10</a:t>
            </a:r>
            <a:r>
              <a:rPr lang="en-US" sz="2600">
                <a:solidFill>
                  <a:srgbClr val="00B050"/>
                </a:solidFill>
              </a:rPr>
              <a:t>) </a:t>
            </a:r>
            <a:r>
              <a:rPr lang="en-US" sz="2600" b="1" u="sng">
                <a:solidFill>
                  <a:srgbClr val="FF0000"/>
                </a:solidFill>
              </a:rPr>
              <a:t>OUTSIDE OF NY ONLY.</a:t>
            </a:r>
          </a:p>
          <a:p>
            <a:pPr lvl="1"/>
            <a:endParaRPr lang="en-US" sz="2600" dirty="0">
              <a:solidFill>
                <a:srgbClr val="00B050"/>
              </a:solidFill>
            </a:endParaRPr>
          </a:p>
        </p:txBody>
      </p:sp>
      <p:sp>
        <p:nvSpPr>
          <p:cNvPr id="4" name="Slide Number Placeholder 3"/>
          <p:cNvSpPr>
            <a:spLocks noGrp="1"/>
          </p:cNvSpPr>
          <p:nvPr>
            <p:ph type="sldNum" sz="quarter" idx="12"/>
          </p:nvPr>
        </p:nvSpPr>
        <p:spPr/>
        <p:txBody>
          <a:bodyPr/>
          <a:lstStyle/>
          <a:p>
            <a:fld id="{60B7C2BA-C96E-4042-8D6D-CDF4F0B05A00}" type="slidenum">
              <a:rPr lang="en-US" smtClean="0"/>
              <a:t>6</a:t>
            </a:fld>
            <a:endParaRPr lang="en-US" dirty="0"/>
          </a:p>
        </p:txBody>
      </p:sp>
    </p:spTree>
    <p:extLst>
      <p:ext uri="{BB962C8B-B14F-4D97-AF65-F5344CB8AC3E}">
        <p14:creationId xmlns:p14="http://schemas.microsoft.com/office/powerpoint/2010/main" val="305803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DENTAL BENEFIT</a:t>
            </a:r>
          </a:p>
        </p:txBody>
      </p:sp>
      <p:sp>
        <p:nvSpPr>
          <p:cNvPr id="3" name="Content Placeholder 2"/>
          <p:cNvSpPr>
            <a:spLocks noGrp="1"/>
          </p:cNvSpPr>
          <p:nvPr>
            <p:ph idx="1"/>
          </p:nvPr>
        </p:nvSpPr>
        <p:spPr/>
        <p:txBody>
          <a:bodyPr/>
          <a:lstStyle/>
          <a:p>
            <a:r>
              <a:rPr lang="en-US" dirty="0">
                <a:solidFill>
                  <a:srgbClr val="00B050"/>
                </a:solidFill>
              </a:rPr>
              <a:t>$1250 </a:t>
            </a:r>
            <a:r>
              <a:rPr lang="en-US" dirty="0"/>
              <a:t>YEARLY MAXIMUM ANNUAL BENEFIT/FAMILY MEMBER (CAP).</a:t>
            </a:r>
          </a:p>
          <a:p>
            <a:r>
              <a:rPr lang="en-US" dirty="0"/>
              <a:t>5400 DENTIST ON THE HEALTHPLEX METRO PANEL PPO. </a:t>
            </a:r>
          </a:p>
          <a:p>
            <a:r>
              <a:rPr lang="en-US" dirty="0"/>
              <a:t>NO CHARGE FOR SERVICES LISTED ON THE SCHEDULE OF BENEFITS, WHEN YOU USE A PARTICIPATING DENTIST.</a:t>
            </a:r>
          </a:p>
          <a:p>
            <a:r>
              <a:rPr lang="en-US" dirty="0"/>
              <a:t>7/1/2018 HEALTHPLEX NATIONAL PANEL ADDED IN FLORIDA AND PUERTO RICO.</a:t>
            </a:r>
            <a:r>
              <a:rPr lang="en-US" dirty="0">
                <a:solidFill>
                  <a:srgbClr val="00B050"/>
                </a:solidFill>
              </a:rPr>
              <a:t> </a:t>
            </a:r>
            <a:r>
              <a:rPr lang="en-US" b="1" dirty="0">
                <a:solidFill>
                  <a:srgbClr val="00B050"/>
                </a:solidFill>
              </a:rPr>
              <a:t>3/1/2020 NATIONAL PANEL ADDED FOR THE REST OF THE COUNTRY. </a:t>
            </a:r>
          </a:p>
          <a:p>
            <a:r>
              <a:rPr lang="en-US" dirty="0"/>
              <a:t>NO FORMS NEEDED, AN ID CARD IS PROVIDED TO ELIGIBLE PARTICIPANTS.</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7</a:t>
            </a:fld>
            <a:endParaRPr lang="en-US" dirty="0"/>
          </a:p>
        </p:txBody>
      </p:sp>
    </p:spTree>
    <p:extLst>
      <p:ext uri="{BB962C8B-B14F-4D97-AF65-F5344CB8AC3E}">
        <p14:creationId xmlns:p14="http://schemas.microsoft.com/office/powerpoint/2010/main" val="362453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HEARING AID AND </a:t>
            </a:r>
            <a:r>
              <a:rPr lang="en-US" dirty="0">
                <a:solidFill>
                  <a:srgbClr val="FF0000"/>
                </a:solidFill>
              </a:rPr>
              <a:t>DEATH BENEFIT</a:t>
            </a:r>
          </a:p>
        </p:txBody>
      </p:sp>
      <p:sp>
        <p:nvSpPr>
          <p:cNvPr id="3" name="Content Placeholder 2"/>
          <p:cNvSpPr>
            <a:spLocks noGrp="1"/>
          </p:cNvSpPr>
          <p:nvPr>
            <p:ph idx="1"/>
          </p:nvPr>
        </p:nvSpPr>
        <p:spPr/>
        <p:txBody>
          <a:bodyPr>
            <a:normAutofit/>
          </a:bodyPr>
          <a:lstStyle/>
          <a:p>
            <a:r>
              <a:rPr lang="en-US" dirty="0">
                <a:solidFill>
                  <a:srgbClr val="00B0F0"/>
                </a:solidFill>
              </a:rPr>
              <a:t>HEARING AID BENEFIT HAS TWO OPTIONS:</a:t>
            </a:r>
          </a:p>
          <a:p>
            <a:pPr lvl="1"/>
            <a:r>
              <a:rPr lang="en-US" dirty="0"/>
              <a:t>IN NETWORK PROVIDER REQUIRES A VOUCHER FROM THE RETIREES’ FUND OFFICE.</a:t>
            </a:r>
          </a:p>
          <a:p>
            <a:pPr lvl="1"/>
            <a:r>
              <a:rPr lang="en-US" dirty="0"/>
              <a:t>NON PARTICIPATING PROVIDER, FUND WILL REIMBURSE THE MEMBER OR FAMILY MEMBER </a:t>
            </a:r>
            <a:r>
              <a:rPr lang="en-US" dirty="0">
                <a:solidFill>
                  <a:srgbClr val="00B050"/>
                </a:solidFill>
              </a:rPr>
              <a:t>$1000 </a:t>
            </a:r>
            <a:r>
              <a:rPr lang="en-US" dirty="0"/>
              <a:t>FOR PURCHASE OR REPAIR. </a:t>
            </a:r>
            <a:r>
              <a:rPr lang="en-US" dirty="0">
                <a:solidFill>
                  <a:srgbClr val="00B050"/>
                </a:solidFill>
              </a:rPr>
              <a:t>(EFFECTIVE 1/1/2015)</a:t>
            </a:r>
          </a:p>
          <a:p>
            <a:pPr lvl="1"/>
            <a:r>
              <a:rPr lang="en-US" dirty="0"/>
              <a:t>THIS BENEFIT IS AVAILABLE ONCE IN A 5 YEAR PERIOD.</a:t>
            </a:r>
          </a:p>
          <a:p>
            <a:pPr lvl="1"/>
            <a:endParaRPr lang="en-US" dirty="0"/>
          </a:p>
          <a:p>
            <a:r>
              <a:rPr lang="en-US" dirty="0">
                <a:solidFill>
                  <a:srgbClr val="FF0000"/>
                </a:solidFill>
              </a:rPr>
              <a:t>DEATH BENEFIT</a:t>
            </a:r>
          </a:p>
          <a:p>
            <a:pPr lvl="1"/>
            <a:endParaRPr lang="en-US" dirty="0"/>
          </a:p>
          <a:p>
            <a:pPr lvl="1"/>
            <a:r>
              <a:rPr lang="en-US" dirty="0"/>
              <a:t>DEATH BENEFIT COVERS ONLY THE MEMBER AND IS PAID TO THE NAMED BENEFICIARY OR BENEFICIARIES, THE BENEFIT IS </a:t>
            </a:r>
            <a:r>
              <a:rPr lang="en-US" dirty="0">
                <a:solidFill>
                  <a:srgbClr val="00B050"/>
                </a:solidFill>
              </a:rPr>
              <a:t>$2500</a:t>
            </a:r>
            <a:r>
              <a:rPr lang="en-US" dirty="0"/>
              <a: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8</a:t>
            </a:fld>
            <a:endParaRPr lang="en-US" dirty="0"/>
          </a:p>
        </p:txBody>
      </p:sp>
    </p:spTree>
    <p:extLst>
      <p:ext uri="{BB962C8B-B14F-4D97-AF65-F5344CB8AC3E}">
        <p14:creationId xmlns:p14="http://schemas.microsoft.com/office/powerpoint/2010/main" val="3945689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SUPPLEMENTAL MEDICAL PLAN</a:t>
            </a:r>
          </a:p>
        </p:txBody>
      </p:sp>
      <p:sp>
        <p:nvSpPr>
          <p:cNvPr id="3" name="Content Placeholder 2"/>
          <p:cNvSpPr>
            <a:spLocks noGrp="1"/>
          </p:cNvSpPr>
          <p:nvPr>
            <p:ph idx="1"/>
          </p:nvPr>
        </p:nvSpPr>
        <p:spPr/>
        <p:txBody>
          <a:bodyPr>
            <a:normAutofit fontScale="92500" lnSpcReduction="10000"/>
          </a:bodyPr>
          <a:lstStyle/>
          <a:p>
            <a:r>
              <a:rPr lang="en-US" dirty="0"/>
              <a:t>THIS IS THE ONE BENEFIT ONLY OFFERED TO RETIREES AND NOT ACTIVE MEMBERS. THIS BENEFIT IS PROVIDED WHEN MEDICARE OR YOUR SECONDARY INSURER DENIES IN WHOLE OR IN PART FOR THE FOLLOWING;</a:t>
            </a:r>
          </a:p>
          <a:p>
            <a:pPr lvl="1"/>
            <a:r>
              <a:rPr lang="en-US" dirty="0"/>
              <a:t>WHEELCHAIR, SURGICAL STOCKINGS, ORTHOPEDIC SHOES, LEG BRACES, HOSPITAL BEDS, OXYGEN EQUIPMENT, BLOOD, PRIVATE DUTY NURSING (IN HOSPITAL ONLY) AND OTHER DURABLE MEDICAL DEVICES OR SUPPLIES.</a:t>
            </a:r>
          </a:p>
          <a:p>
            <a:pPr lvl="1"/>
            <a:endParaRPr lang="en-US" dirty="0"/>
          </a:p>
          <a:p>
            <a:r>
              <a:rPr lang="en-US" dirty="0"/>
              <a:t>THE ANNUAL CAP IS </a:t>
            </a:r>
            <a:r>
              <a:rPr lang="en-US" dirty="0">
                <a:solidFill>
                  <a:srgbClr val="00B050"/>
                </a:solidFill>
              </a:rPr>
              <a:t>$2500 </a:t>
            </a:r>
            <a:r>
              <a:rPr lang="en-US" dirty="0"/>
              <a:t>PER FAMILY AND THE BENEFIT IS PAID AT 80% OF THE REASONABLE AND CUSTOMARY CHARGES. </a:t>
            </a:r>
          </a:p>
          <a:p>
            <a:endParaRPr lang="en-US" dirty="0"/>
          </a:p>
          <a:p>
            <a:pPr marL="0" indent="0" algn="ctr">
              <a:buNone/>
            </a:pPr>
            <a:r>
              <a:rPr lang="en-US" b="1" dirty="0">
                <a:solidFill>
                  <a:srgbClr val="FF0000"/>
                </a:solidFill>
              </a:rPr>
              <a:t>FOR FURTHER INFORMATION PLEASE CALL THE FUND OFFICE </a:t>
            </a:r>
          </a:p>
          <a:p>
            <a:pPr marL="0" indent="0" algn="ctr">
              <a:buNone/>
            </a:pPr>
            <a:r>
              <a:rPr lang="en-US" b="1" dirty="0">
                <a:solidFill>
                  <a:srgbClr val="FF0000"/>
                </a:solidFill>
              </a:rPr>
              <a:t>(212) 924-7220</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9</a:t>
            </a:fld>
            <a:endParaRPr lang="en-US" dirty="0"/>
          </a:p>
        </p:txBody>
      </p:sp>
    </p:spTree>
    <p:extLst>
      <p:ext uri="{BB962C8B-B14F-4D97-AF65-F5344CB8AC3E}">
        <p14:creationId xmlns:p14="http://schemas.microsoft.com/office/powerpoint/2010/main" val="3287767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1607</TotalTime>
  <Words>862</Words>
  <Application>Microsoft Office PowerPoint</Application>
  <PresentationFormat>Widescreen</PresentationFormat>
  <Paragraphs>75</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RETIREE BENEFITS</vt:lpstr>
      <vt:lpstr>YOUR BENEFITS AT A GLANCE</vt:lpstr>
      <vt:lpstr>YOUR BENEFITS IN DETAIL </vt:lpstr>
      <vt:lpstr>BENEFIT DETAILS CONTINUED</vt:lpstr>
      <vt:lpstr>MEDICARE ADVANTAGE PLANS (Rx RIDER)</vt:lpstr>
      <vt:lpstr>OPTICAL BENEFIT</vt:lpstr>
      <vt:lpstr>DENTAL BENEFIT</vt:lpstr>
      <vt:lpstr>HEARING AID AND DEATH BENEFIT</vt:lpstr>
      <vt:lpstr>SUPPLEMENTAL MEDICAL PLAN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RETIREE BENEFITS</dc:title>
  <dc:creator>Mitch Goldberg</dc:creator>
  <cp:lastModifiedBy>Julie Kobi</cp:lastModifiedBy>
  <cp:revision>50</cp:revision>
  <cp:lastPrinted>2019-02-07T14:44:47Z</cp:lastPrinted>
  <dcterms:created xsi:type="dcterms:W3CDTF">2014-10-27T17:50:44Z</dcterms:created>
  <dcterms:modified xsi:type="dcterms:W3CDTF">2021-02-17T20:57:58Z</dcterms:modified>
</cp:coreProperties>
</file>