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31" r:id="rId1"/>
  </p:sldMasterIdLst>
  <p:notesMasterIdLst>
    <p:notesMasterId r:id="rId15"/>
  </p:notesMasterIdLst>
  <p:sldIdLst>
    <p:sldId id="256" r:id="rId2"/>
    <p:sldId id="257" r:id="rId3"/>
    <p:sldId id="268" r:id="rId4"/>
    <p:sldId id="266" r:id="rId5"/>
    <p:sldId id="267" r:id="rId6"/>
    <p:sldId id="258" r:id="rId7"/>
    <p:sldId id="261" r:id="rId8"/>
    <p:sldId id="264" r:id="rId9"/>
    <p:sldId id="271" r:id="rId10"/>
    <p:sldId id="262" r:id="rId11"/>
    <p:sldId id="265" r:id="rId12"/>
    <p:sldId id="269" r:id="rId13"/>
    <p:sldId id="263" r:id="rId1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F654789-55BA-428E-88A4-6C96FB73CB94}">
          <p14:sldIdLst>
            <p14:sldId id="256"/>
            <p14:sldId id="257"/>
            <p14:sldId id="268"/>
            <p14:sldId id="266"/>
            <p14:sldId id="267"/>
            <p14:sldId id="258"/>
            <p14:sldId id="261"/>
            <p14:sldId id="264"/>
            <p14:sldId id="271"/>
            <p14:sldId id="262"/>
            <p14:sldId id="265"/>
            <p14:sldId id="269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E1A39D"/>
    <a:srgbClr val="1D0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2A4C18-A912-4CF7-A3D0-C6D131C4207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14DDC17-F39A-4A8D-8649-325306247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6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45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3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36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1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33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6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73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83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68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44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9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0B27-DE4C-4B9E-BB11-B9027034A00F}" type="datetimeFigureOut">
              <a:rPr lang="en-US" smtClean="0"/>
              <a:pPr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7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75870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6867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7358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16662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9163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28074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6077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88754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5378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3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3583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63110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8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6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043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7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0D914D-B099-4142-A885-11F276715148}" type="datetimeFigureOut">
              <a:rPr lang="en-US" smtClean="0"/>
              <a:t>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  <p:sldLayoutId id="2147484243" r:id="rId12"/>
    <p:sldLayoutId id="2147484244" r:id="rId13"/>
    <p:sldLayoutId id="2147484245" r:id="rId14"/>
    <p:sldLayoutId id="2147484246" r:id="rId15"/>
    <p:sldLayoutId id="2147484247" r:id="rId16"/>
    <p:sldLayoutId id="2147484248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s2@local237.or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2@local237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welfareinfo@local237.org" TargetMode="External"/><Relationship Id="rId2" Type="http://schemas.openxmlformats.org/officeDocument/2006/relationships/hyperlink" Target="mailto:healthbenefits@olr.nyc.go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2@local237.o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welfareinfo@local237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ycemployeebenefits.leapfile.ne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cer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ycers.org/sites/main/files/file-attachments/civilian_comprehensive_pre-retirement_booklet_2020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Brespon@bers.nyc.g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4796" y="3896882"/>
            <a:ext cx="8296902" cy="1135872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dirty="0"/>
              <a:t>  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5000" dirty="0"/>
              <a:t>Pre-Retirement Planning</a:t>
            </a:r>
            <a:br>
              <a:rPr lang="en-US" sz="5000" dirty="0"/>
            </a:br>
            <a:r>
              <a:rPr lang="en-US" sz="5000" dirty="0"/>
              <a:t>Teamsters Local 237</a:t>
            </a:r>
            <a:br>
              <a:rPr lang="en-US" sz="5000" dirty="0"/>
            </a:br>
            <a:r>
              <a:rPr lang="en-US" sz="5000" dirty="0"/>
              <a:t>Retiree Division </a:t>
            </a:r>
            <a:br>
              <a:rPr lang="en-US" sz="5000" dirty="0"/>
            </a:br>
            <a:br>
              <a:rPr lang="en-US" sz="5000" dirty="0"/>
            </a:b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8313" y="4331856"/>
            <a:ext cx="8825658" cy="198943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Pre- Retirement online Series</a:t>
            </a:r>
          </a:p>
          <a:p>
            <a:pPr algn="ctr"/>
            <a:r>
              <a:rPr lang="en-US" b="1" dirty="0"/>
              <a:t> Session 1</a:t>
            </a:r>
          </a:p>
          <a:p>
            <a:pPr algn="ctr"/>
            <a:r>
              <a:rPr lang="en-US" b="1" dirty="0"/>
              <a:t>Introduction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817" y="1264055"/>
            <a:ext cx="1668463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762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available to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903445"/>
            <a:ext cx="10018713" cy="3887755"/>
          </a:xfrm>
        </p:spPr>
        <p:txBody>
          <a:bodyPr/>
          <a:lstStyle/>
          <a:p>
            <a:r>
              <a:rPr lang="en-US" dirty="0"/>
              <a:t>Pension counseling available via telephone.  The pension counselor is available 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by appointment only</a:t>
            </a:r>
            <a:r>
              <a:rPr lang="en-US" dirty="0"/>
              <a:t>. To schedule an appointment please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or call 212-807-0555</a:t>
            </a:r>
          </a:p>
          <a:p>
            <a:r>
              <a:rPr lang="en-US" dirty="0"/>
              <a:t>Stacey Braun offers free consultation with a Financial planner. Contact information: 888-949-1925 </a:t>
            </a:r>
            <a:r>
              <a:rPr lang="en-US" i="1" dirty="0"/>
              <a:t>(for active members only)</a:t>
            </a:r>
          </a:p>
          <a:p>
            <a:r>
              <a:rPr lang="en-US" dirty="0"/>
              <a:t>Attend the Pre- Retirement seminars held at the union twice a year.  Dates to be determined. </a:t>
            </a:r>
          </a:p>
        </p:txBody>
      </p:sp>
    </p:spTree>
    <p:extLst>
      <p:ext uri="{BB962C8B-B14F-4D97-AF65-F5344CB8AC3E}">
        <p14:creationId xmlns:p14="http://schemas.microsoft.com/office/powerpoint/2010/main" val="2739844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Retiree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651518"/>
            <a:ext cx="10018713" cy="4139683"/>
          </a:xfrm>
        </p:spPr>
        <p:txBody>
          <a:bodyPr/>
          <a:lstStyle/>
          <a:p>
            <a:r>
              <a:rPr lang="en-US" dirty="0"/>
              <a:t>Retiree Division staff are here to help should you have any questions or concerns about the retirement process. Retiree Staff is available via telephone at 212-807-0555 or via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dirty="0"/>
              <a:t>The Retiree Division will remain available to you for the rest of your life. </a:t>
            </a:r>
          </a:p>
          <a:p>
            <a:r>
              <a:rPr lang="en-US" dirty="0"/>
              <a:t>The Retiree Division slogan “retired from work, not the union. “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88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Office of Labor Relations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22 Cortlandt Street 12</a:t>
            </a:r>
            <a:r>
              <a:rPr lang="en-US" baseline="30000" dirty="0"/>
              <a:t>th</a:t>
            </a:r>
            <a:r>
              <a:rPr lang="en-US" dirty="0"/>
              <a:t> floor NY, NY 10007 (</a:t>
            </a:r>
            <a:r>
              <a:rPr lang="en-US" b="1" dirty="0"/>
              <a:t>Office is closed</a:t>
            </a:r>
            <a:r>
              <a:rPr lang="en-US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For questions of concerns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healthbenefits@olr.nyc.gov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/>
              <a:t>        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Local 237 Welfare Fund  (</a:t>
            </a:r>
            <a:r>
              <a:rPr lang="en-US" b="1" dirty="0"/>
              <a:t>Office is closed)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216 West 14</a:t>
            </a:r>
            <a:r>
              <a:rPr lang="en-US" baseline="30000" dirty="0"/>
              <a:t>th</a:t>
            </a:r>
            <a:r>
              <a:rPr lang="en-US" dirty="0"/>
              <a:t> Street NY, NY 10011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Welfare email: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welfareinfo@local237.org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90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Retiree Division Contact information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258009"/>
            <a:ext cx="10018713" cy="3533192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Local 237 Retiree Division </a:t>
            </a:r>
          </a:p>
          <a:p>
            <a:pPr marL="0" indent="0" algn="ctr">
              <a:buNone/>
            </a:pPr>
            <a:r>
              <a:rPr lang="en-US" dirty="0"/>
              <a:t>216 west 14</a:t>
            </a:r>
            <a:r>
              <a:rPr lang="en-US" baseline="30000" dirty="0"/>
              <a:t>th</a:t>
            </a:r>
            <a:r>
              <a:rPr lang="en-US" dirty="0"/>
              <a:t> street 8</a:t>
            </a:r>
            <a:r>
              <a:rPr lang="en-US" baseline="30000" dirty="0"/>
              <a:t>th</a:t>
            </a:r>
            <a:r>
              <a:rPr lang="en-US" dirty="0"/>
              <a:t> Floor</a:t>
            </a:r>
          </a:p>
          <a:p>
            <a:pPr marL="0" indent="0" algn="ctr">
              <a:buNone/>
            </a:pPr>
            <a:r>
              <a:rPr lang="en-US" dirty="0"/>
              <a:t>NY, NY 10011</a:t>
            </a:r>
          </a:p>
          <a:p>
            <a:pPr marL="0" indent="0" algn="ctr">
              <a:buNone/>
            </a:pPr>
            <a:r>
              <a:rPr lang="en-US" dirty="0"/>
              <a:t>212-807-0555</a:t>
            </a:r>
          </a:p>
          <a:p>
            <a:pPr marL="0" indent="0" algn="ctr">
              <a:buNone/>
            </a:pPr>
            <a:r>
              <a:rPr lang="en-US" dirty="0"/>
              <a:t>Email: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1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833" y="1418253"/>
            <a:ext cx="9786190" cy="4372947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Understanding the retirement process</a:t>
            </a:r>
          </a:p>
          <a:p>
            <a:r>
              <a:rPr lang="en-US" dirty="0"/>
              <a:t>Types of retirement</a:t>
            </a:r>
          </a:p>
          <a:p>
            <a:r>
              <a:rPr lang="en-US" dirty="0"/>
              <a:t>Steps for retirement </a:t>
            </a:r>
          </a:p>
          <a:p>
            <a:r>
              <a:rPr lang="en-US" dirty="0"/>
              <a:t>Link to NYCERS comprehensive guide</a:t>
            </a:r>
          </a:p>
          <a:p>
            <a:r>
              <a:rPr lang="en-US" dirty="0"/>
              <a:t>Resource guide</a:t>
            </a:r>
          </a:p>
          <a:p>
            <a:r>
              <a:rPr lang="en-US" dirty="0"/>
              <a:t>Contact information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72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8882" y="685800"/>
            <a:ext cx="9954142" cy="1031033"/>
          </a:xfrm>
        </p:spPr>
        <p:txBody>
          <a:bodyPr/>
          <a:lstStyle/>
          <a:p>
            <a:r>
              <a:rPr lang="en-US" dirty="0"/>
              <a:t>Types of Retirement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940" y="130630"/>
            <a:ext cx="10150084" cy="5660572"/>
          </a:xfrm>
        </p:spPr>
        <p:txBody>
          <a:bodyPr/>
          <a:lstStyle/>
          <a:p>
            <a:r>
              <a:rPr lang="en-US" dirty="0"/>
              <a:t>Service retirement- is based your plan, age and years of service.</a:t>
            </a:r>
          </a:p>
          <a:p>
            <a:r>
              <a:rPr lang="en-US" dirty="0"/>
              <a:t>Disability retirement- is based on an accident or medical condition and 10 years of credited service. Accident disability has no service requirement.</a:t>
            </a:r>
          </a:p>
          <a:p>
            <a:pPr marL="0" indent="0">
              <a:buNone/>
            </a:pPr>
            <a:r>
              <a:rPr lang="en-US" b="1" dirty="0"/>
              <a:t>Retiree Division staff can assist you with your disability application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794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Thinking of Retirement…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30221"/>
            <a:ext cx="10018713" cy="4260980"/>
          </a:xfrm>
        </p:spPr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Retirement is a personal decision. Only you can decide when the time is right. </a:t>
            </a:r>
          </a:p>
          <a:p>
            <a:r>
              <a:rPr lang="en-US" dirty="0">
                <a:cs typeface="Calibri" panose="020F0502020204030204" pitchFamily="34" charset="0"/>
              </a:rPr>
              <a:t>Before retirement things you may want to consider: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Finances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Outstanding loans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Budgeting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Review of monthly expenses and assets. </a:t>
            </a:r>
          </a:p>
          <a:p>
            <a:pPr marL="457200" lvl="1" indent="0">
              <a:buNone/>
            </a:pPr>
            <a:r>
              <a:rPr lang="en-US" dirty="0">
                <a:cs typeface="Calibri" panose="020F0502020204030204" pitchFamily="34" charset="0"/>
              </a:rPr>
              <a:t>Keep in mind retirement is not for a day or a week only. Many Local 237 retirees have been enjoying retirement to 20 years or more.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92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Thinking of Retirement continues…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670180"/>
            <a:ext cx="10018713" cy="4121021"/>
          </a:xfrm>
        </p:spPr>
        <p:txBody>
          <a:bodyPr/>
          <a:lstStyle/>
          <a:p>
            <a:r>
              <a:rPr lang="en-US" dirty="0"/>
              <a:t>Review your health insurance</a:t>
            </a:r>
          </a:p>
          <a:p>
            <a:pPr lvl="1"/>
            <a:r>
              <a:rPr lang="en-US" sz="2400" dirty="0"/>
              <a:t>Are you going to become eligible for Medicare? </a:t>
            </a:r>
          </a:p>
          <a:p>
            <a:pPr lvl="1"/>
            <a:r>
              <a:rPr lang="en-US" sz="2400" dirty="0"/>
              <a:t>Once you become eligible for Medicare a copy of you card needs to be submitted to Union Welfare Fund and to the Office of Labor Relations. </a:t>
            </a:r>
          </a:p>
          <a:p>
            <a:pPr lvl="1"/>
            <a:r>
              <a:rPr lang="en-US" sz="2400" dirty="0"/>
              <a:t>The city will reimburse you for your Medicare part B premium.  (</a:t>
            </a:r>
            <a:r>
              <a:rPr lang="en-US" sz="2400" i="1" dirty="0"/>
              <a:t>See session 2 for more information on Medicare reimbursement)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3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176" y="1809751"/>
            <a:ext cx="10102848" cy="3981450"/>
          </a:xfrm>
        </p:spPr>
        <p:txBody>
          <a:bodyPr>
            <a:normAutofit/>
          </a:bodyPr>
          <a:lstStyle/>
          <a:p>
            <a:r>
              <a:rPr lang="en-US" dirty="0"/>
              <a:t>When thinking about retirement….</a:t>
            </a:r>
          </a:p>
          <a:p>
            <a:pPr lvl="1"/>
            <a:r>
              <a:rPr lang="en-US" sz="2400" dirty="0"/>
              <a:t>At least 3 month before you would like to retire contact your agency. This is to inform the agency you would like to retire. </a:t>
            </a:r>
          </a:p>
          <a:p>
            <a:pPr lvl="1"/>
            <a:r>
              <a:rPr lang="en-US" sz="2400" dirty="0"/>
              <a:t>File your retirement application with NYCERS or BERS. </a:t>
            </a:r>
          </a:p>
          <a:p>
            <a:pPr lvl="1"/>
            <a:r>
              <a:rPr lang="en-US" sz="2400" dirty="0"/>
              <a:t>Meet with your employee benefits or Human resource department to complete your health benefit application.  </a:t>
            </a:r>
          </a:p>
          <a:p>
            <a:pPr lvl="1"/>
            <a:r>
              <a:rPr lang="en-US" sz="2400" dirty="0"/>
              <a:t>Obtain pension estimate from NYCERS or BERS  regarding your pension. This will help you decide when the right time is for you. </a:t>
            </a:r>
          </a:p>
        </p:txBody>
      </p:sp>
    </p:spTree>
    <p:extLst>
      <p:ext uri="{BB962C8B-B14F-4D97-AF65-F5344CB8AC3E}">
        <p14:creationId xmlns:p14="http://schemas.microsoft.com/office/powerpoint/2010/main" val="62362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4" cy="1114425"/>
          </a:xfrm>
        </p:spPr>
        <p:txBody>
          <a:bodyPr/>
          <a:lstStyle/>
          <a:p>
            <a:r>
              <a:rPr lang="en-US" dirty="0"/>
              <a:t>Steps to complete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95535"/>
            <a:ext cx="10018713" cy="41956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Please note:  This is the current process due to office closures. Check with offices for updates. Email a copy NYCERS or BERS confirmation ,  a copy of your health benefit application, retiree enrollment form**, Medicare card if applicable via email to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welfareinfo@local237.org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/>
              <a:t> Provide a copy of your NYCERS or BERS confirmation and copy of your health benefit application to the Office of Labor Relations via secure website at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www.nycemployeebenefits.leapfile.net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(</a:t>
            </a:r>
            <a:r>
              <a:rPr lang="en-US" i="1" dirty="0"/>
              <a:t>please note: this is not an email address it is a secure website). </a:t>
            </a:r>
          </a:p>
          <a:p>
            <a:r>
              <a:rPr lang="en-US" dirty="0"/>
              <a:t>Keep copies of all you documents. </a:t>
            </a:r>
          </a:p>
          <a:p>
            <a:pPr marL="0" indent="0">
              <a:buNone/>
            </a:pPr>
            <a:r>
              <a:rPr lang="en-US" dirty="0"/>
              <a:t>**See forms section on the website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996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NYCERS Pre- Retirement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35280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NYCERS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Please Note: NYCERS  is currently open 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by appointment only</a:t>
            </a:r>
            <a:r>
              <a:rPr lang="en-US" dirty="0"/>
              <a:t>. To schedule an appointment, you can call or  use your  my NYCERS account to make an appointment. If you need paper forms mailed to you contact 347-643-3000 or visit the NYCERS website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www.nycers.org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For a comprehensive pre-retirement tier 4 booklet please see link below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hlinkClick r:id="rId4"/>
              </a:rPr>
              <a:t>civilian_comprehensive_pre-retirement_booklet_2020.pdf (nycers.org)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1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3D67E-90E4-4D7B-B6CE-30AC3B82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21" y="685800"/>
            <a:ext cx="10430004" cy="1143001"/>
          </a:xfrm>
        </p:spPr>
        <p:txBody>
          <a:bodyPr>
            <a:normAutofit fontScale="90000"/>
          </a:bodyPr>
          <a:lstStyle/>
          <a:p>
            <a:r>
              <a:rPr lang="en-US" dirty="0"/>
              <a:t>BERS Retirement information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B08AD-7A79-4AA2-A0C0-592672AB7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91" y="1489166"/>
            <a:ext cx="8401076" cy="5085805"/>
          </a:xfrm>
        </p:spPr>
        <p:txBody>
          <a:bodyPr>
            <a:normAutofit fontScale="47500" lnSpcReduction="20000"/>
          </a:bodyPr>
          <a:lstStyle/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effectLst/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effectLst/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  <a:buNone/>
            </a:pPr>
            <a:endParaRPr lang="en-US" sz="1600" spc="5" dirty="0">
              <a:solidFill>
                <a:srgbClr val="82C736"/>
              </a:solidFill>
              <a:effectLst/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1600" spc="5" dirty="0">
              <a:solidFill>
                <a:srgbClr val="82C736"/>
              </a:solidFill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  <a:buNone/>
            </a:pPr>
            <a:endParaRPr lang="en-US" sz="1600" spc="5" dirty="0">
              <a:solidFill>
                <a:srgbClr val="82C736"/>
              </a:solidFill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endParaRPr lang="en-US" sz="2200" b="1" spc="5" dirty="0">
              <a:effectLst/>
              <a:latin typeface="Calibri" panose="020F0502020204030204" pitchFamily="34" charset="0"/>
              <a:ea typeface="Franklin Gothic Medium" panose="020B0603020102020204" pitchFamily="34" charset="0"/>
              <a:cs typeface="Calibri" panose="020F0502020204030204" pitchFamily="34" charset="0"/>
            </a:endParaRPr>
          </a:p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 </a:t>
            </a:r>
            <a:r>
              <a:rPr lang="en-US" sz="3300" b="1" spc="10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P</a:t>
            </a:r>
            <a:r>
              <a:rPr lang="en-US" sz="3300" b="1" spc="20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h</a:t>
            </a:r>
            <a:r>
              <a:rPr lang="en-US" sz="3300" b="1" spc="10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o</a:t>
            </a: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ne</a:t>
            </a:r>
            <a:r>
              <a:rPr lang="en-US" sz="3300" b="1" dirty="0">
                <a:ea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Gi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 a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spc="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t:</a:t>
            </a:r>
            <a:r>
              <a:rPr lang="en-US" sz="3300" spc="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(929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305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380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-17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300" spc="-3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 out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15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tat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e,</a:t>
            </a: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244475" inden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c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3300" spc="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800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 o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ta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Ca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 Ce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en-US" sz="3300" spc="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 f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om 9 am 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 5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300" dirty="0">
              <a:solidFill>
                <a:srgbClr val="18130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3025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 </a:t>
            </a:r>
            <a:r>
              <a:rPr lang="en-US" sz="3300" b="1" spc="-9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F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X</a:t>
            </a:r>
            <a:endParaRPr lang="en-US" sz="33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98220" indent="0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Pl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 B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as t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sz="3300" spc="-3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 a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(718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935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41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(718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935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383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300" dirty="0">
              <a:solidFill>
                <a:srgbClr val="18130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 E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-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M</a:t>
            </a: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i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l</a:t>
            </a:r>
            <a:r>
              <a:rPr lang="en-US" sz="3300" b="1" dirty="0">
                <a:ea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en-US" sz="3300" u="heavy" spc="-2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</a:t>
            </a:r>
            <a:r>
              <a:rPr lang="en-US" sz="33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US" sz="33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</a:t>
            </a:r>
            <a:r>
              <a:rPr lang="en-US" sz="33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</a:t>
            </a:r>
            <a:r>
              <a:rPr lang="en-US" sz="33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33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</a:t>
            </a:r>
            <a:r>
              <a:rPr lang="en-US" sz="3300" u="heavy" spc="-4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</a:t>
            </a:r>
            <a:r>
              <a:rPr lang="en-US" sz="33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3300" u="heavy" spc="-3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</a:t>
            </a:r>
            <a:r>
              <a:rPr lang="en-US" sz="3300" u="heavy" spc="-2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</a:t>
            </a:r>
            <a:r>
              <a:rPr lang="en-US" sz="33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US" sz="3300" u="heavy" spc="2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3300" u="heavy" spc="-2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</a:t>
            </a:r>
            <a:r>
              <a:rPr lang="en-US" sz="3300" u="heavy" spc="-1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</a:t>
            </a:r>
            <a:r>
              <a:rPr lang="en-US" sz="33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</a:t>
            </a:r>
            <a:endParaRPr lang="en-US" sz="33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sz="33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Lo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c</a:t>
            </a: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3300" b="1" spc="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t</a:t>
            </a:r>
            <a:r>
              <a:rPr lang="en-US" sz="3300" b="1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i</a:t>
            </a:r>
            <a:r>
              <a:rPr lang="en-US" sz="3300" b="1" spc="-5" dirty="0">
                <a:effectLst/>
                <a:ea typeface="Franklin Gothic Medium" panose="020B0603020102020204" pitchFamily="34" charset="0"/>
                <a:cs typeface="Calibri" panose="020F0502020204030204" pitchFamily="34" charset="0"/>
              </a:rPr>
              <a:t>on</a:t>
            </a:r>
            <a:endParaRPr lang="en-US" sz="33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181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Boa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Sy</a:t>
            </a:r>
            <a:r>
              <a:rPr lang="en-US" sz="3300" spc="-3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em</a:t>
            </a: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 6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t,</a:t>
            </a:r>
            <a:r>
              <a:rPr lang="en-US" sz="3300" spc="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oor</a:t>
            </a: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      B</a:t>
            </a:r>
            <a:r>
              <a:rPr lang="en-US" sz="3300" spc="-4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ook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yn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en-US" sz="3300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1120</a:t>
            </a:r>
            <a:r>
              <a:rPr lang="en-US" sz="3300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330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3300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sz="3300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65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3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Ple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i="1" spc="-5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3300" i="1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i="1" spc="-2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3300" i="1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300" i="1" spc="-3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2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3300" i="1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300" i="1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pub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li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300" i="1" spc="-3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i="1" spc="-10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300" i="1" spc="-1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til</a:t>
            </a:r>
            <a:r>
              <a:rPr lang="en-US" sz="33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f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u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rt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h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e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r</a:t>
            </a:r>
            <a:r>
              <a:rPr lang="en-US" sz="3300" i="1" spc="-40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no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ti</a:t>
            </a:r>
            <a:r>
              <a:rPr lang="en-US" sz="3300" i="1" spc="-1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c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e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”</a:t>
            </a:r>
            <a:r>
              <a:rPr lang="en-US" sz="3300" i="1" spc="-30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du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e</a:t>
            </a:r>
            <a:r>
              <a:rPr lang="en-US" sz="3300" i="1" spc="-10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3300" i="1" spc="-20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t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o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t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h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e</a:t>
            </a:r>
            <a:r>
              <a:rPr lang="en-US" sz="3300" i="1" spc="-1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c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o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r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onav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ir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u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s</a:t>
            </a:r>
            <a:r>
              <a:rPr lang="en-US" sz="3300" i="1" spc="-40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pand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e</a:t>
            </a:r>
            <a:r>
              <a:rPr lang="en-US" sz="3300" i="1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m</a:t>
            </a:r>
            <a:r>
              <a:rPr lang="en-US" sz="3300" i="1" spc="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i</a:t>
            </a:r>
            <a:r>
              <a:rPr lang="en-US" sz="3300" i="1" spc="-5" dirty="0">
                <a:solidFill>
                  <a:srgbClr val="181300"/>
                </a:solidFill>
                <a:effectLst/>
                <a:ea typeface="Calibri" panose="020F0502020204030204" pitchFamily="34" charset="0"/>
              </a:rPr>
              <a:t>c</a:t>
            </a:r>
            <a:endParaRPr lang="en-US" sz="33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sz="33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u="heavy" dirty="0">
              <a:solidFill>
                <a:schemeClr val="tx1"/>
              </a:solidFill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1813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1813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6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66608</TotalTime>
  <Words>884</Words>
  <Application>Microsoft Office PowerPoint</Application>
  <PresentationFormat>Widescreen</PresentationFormat>
  <Paragraphs>120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Corbel</vt:lpstr>
      <vt:lpstr>Parallax</vt:lpstr>
      <vt:lpstr>            Pre-Retirement Planning Teamsters Local 237 Retiree Division   </vt:lpstr>
      <vt:lpstr>Overview  </vt:lpstr>
      <vt:lpstr>Types of Retirement</vt:lpstr>
      <vt:lpstr>Thinking of Retirement…  </vt:lpstr>
      <vt:lpstr>Thinking of Retirement continues…</vt:lpstr>
      <vt:lpstr>Retirement Process</vt:lpstr>
      <vt:lpstr>Steps to complete </vt:lpstr>
      <vt:lpstr>NYCERS Pre- Retirement information</vt:lpstr>
      <vt:lpstr>BERS Retirement information </vt:lpstr>
      <vt:lpstr>Resources available to you</vt:lpstr>
      <vt:lpstr>Retiree Division</vt:lpstr>
      <vt:lpstr>Important Contact information</vt:lpstr>
      <vt:lpstr>Retiree Division Contact information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Kobi</dc:creator>
  <cp:lastModifiedBy>Julie Kobi</cp:lastModifiedBy>
  <cp:revision>70</cp:revision>
  <cp:lastPrinted>2020-02-18T20:33:07Z</cp:lastPrinted>
  <dcterms:created xsi:type="dcterms:W3CDTF">2020-02-04T17:49:49Z</dcterms:created>
  <dcterms:modified xsi:type="dcterms:W3CDTF">2022-02-16T15:23:55Z</dcterms:modified>
</cp:coreProperties>
</file>