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notesMasterIdLst>
    <p:notesMasterId r:id="rId12"/>
  </p:notesMasterIdLst>
  <p:sldIdLst>
    <p:sldId id="256" r:id="rId2"/>
    <p:sldId id="259" r:id="rId3"/>
    <p:sldId id="260" r:id="rId4"/>
    <p:sldId id="261" r:id="rId5"/>
    <p:sldId id="262" r:id="rId6"/>
    <p:sldId id="263" r:id="rId7"/>
    <p:sldId id="264" r:id="rId8"/>
    <p:sldId id="265" r:id="rId9"/>
    <p:sldId id="266"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02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CF6490-FE57-4F67-8CED-7507E31C6B8D}" type="datetimeFigureOut">
              <a:rPr lang="en-US" smtClean="0"/>
              <a:t>2/16/2022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5046B7-6564-43C2-9B37-37F7616F1E48}" type="slidenum">
              <a:rPr lang="en-US" smtClean="0"/>
              <a:t>‹#›</a:t>
            </a:fld>
            <a:endParaRPr lang="en-US"/>
          </a:p>
        </p:txBody>
      </p:sp>
    </p:spTree>
    <p:extLst>
      <p:ext uri="{BB962C8B-B14F-4D97-AF65-F5344CB8AC3E}">
        <p14:creationId xmlns:p14="http://schemas.microsoft.com/office/powerpoint/2010/main" val="2748953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this</a:t>
            </a:r>
            <a:r>
              <a:rPr lang="en-US" baseline="0" dirty="0"/>
              <a:t> session we’re spending time on stages of retirement/</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This presentation will be an interactive presentation we’ll get a chance to interview a few retirees- Here with us today is </a:t>
            </a:r>
            <a:r>
              <a:rPr lang="en-US" baseline="0" dirty="0" err="1"/>
              <a:t>Cornnis</a:t>
            </a:r>
            <a:r>
              <a:rPr lang="en-US" baseline="0" dirty="0"/>
              <a:t> Crawford retired from NYCHA, James Johnson Retired from NYCERs and Betty Willis- Harris from school safety. </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At the end we will go over a few resources available. In your handout today you have a fuller list. </a:t>
            </a:r>
          </a:p>
          <a:p>
            <a:pPr mar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D1557B9C-9DE5-48C4-81E4-13104A9060CA}" type="slidenum">
              <a:rPr lang="en-US" smtClean="0"/>
              <a:t>2</a:t>
            </a:fld>
            <a:endParaRPr lang="en-US" dirty="0"/>
          </a:p>
        </p:txBody>
      </p:sp>
    </p:spTree>
    <p:extLst>
      <p:ext uri="{BB962C8B-B14F-4D97-AF65-F5344CB8AC3E}">
        <p14:creationId xmlns:p14="http://schemas.microsoft.com/office/powerpoint/2010/main" val="4197012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Highlight how difficult this stage can be- going from working so many years to no longer working. Change</a:t>
            </a:r>
            <a:r>
              <a:rPr lang="en-US" baseline="0" dirty="0"/>
              <a:t> in routine and perhaps to change in family dynamics and roles. Perhaps you want to retire and your spouse/ partner doesn’t want you too. </a:t>
            </a:r>
            <a:r>
              <a:rPr lang="en-US" dirty="0"/>
              <a:t>This</a:t>
            </a:r>
            <a:r>
              <a:rPr lang="en-US" baseline="0" dirty="0"/>
              <a:t> stage can bring along fears and sadness in anticipation of next steps. </a:t>
            </a:r>
          </a:p>
          <a:p>
            <a:pPr marL="171450" indent="-171450">
              <a:buFont typeface="Arial" panose="020B0604020202020204" pitchFamily="34" charset="0"/>
              <a:buChar cha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Take some time to think about what you want to do- (during these last 4 weeks we went over taking to you pension place- is this the right time for you, we went over financial aspects/ budgeting </a:t>
            </a:r>
            <a:r>
              <a:rPr lang="en-US" baseline="0" dirty="0" err="1"/>
              <a:t>etc</a:t>
            </a:r>
            <a:endParaRPr lang="en-US" dirty="0"/>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Retirement is a personal decisions- Only you know what best for you and your family. Financially, emotionally etc..</a:t>
            </a:r>
          </a:p>
          <a:p>
            <a:pPr marL="171450" indent="-171450">
              <a:buFont typeface="Arial" panose="020B0604020202020204" pitchFamily="34" charset="0"/>
              <a:buChar char="•"/>
            </a:pPr>
            <a:endParaRPr lang="en-US" baseline="0" dirty="0"/>
          </a:p>
          <a:p>
            <a:pPr marL="0" indent="0">
              <a:buFont typeface="Arial" panose="020B0604020202020204" pitchFamily="34" charset="0"/>
              <a:buNone/>
            </a:pPr>
            <a:endParaRPr lang="en-US" baseline="0" dirty="0"/>
          </a:p>
          <a:p>
            <a:endParaRPr lang="en-US" baseline="0" dirty="0"/>
          </a:p>
          <a:p>
            <a:r>
              <a:rPr lang="en-US" dirty="0"/>
              <a:t>Retirement is a personal</a:t>
            </a:r>
            <a:r>
              <a:rPr lang="en-US" baseline="0" dirty="0"/>
              <a:t> decision- Only you know when the time is right and what works best for you and your family.  (during these last 4 weeks we went over taking to you pension place- is this the right time for you, we went over financial aspects/ budgeting </a:t>
            </a:r>
            <a:r>
              <a:rPr lang="en-US" baseline="0" dirty="0" err="1"/>
              <a:t>etc</a:t>
            </a:r>
            <a:endParaRPr lang="en-US" dirty="0"/>
          </a:p>
        </p:txBody>
      </p:sp>
      <p:sp>
        <p:nvSpPr>
          <p:cNvPr id="4" name="Slide Number Placeholder 3"/>
          <p:cNvSpPr>
            <a:spLocks noGrp="1"/>
          </p:cNvSpPr>
          <p:nvPr>
            <p:ph type="sldNum" sz="quarter" idx="10"/>
          </p:nvPr>
        </p:nvSpPr>
        <p:spPr/>
        <p:txBody>
          <a:bodyPr/>
          <a:lstStyle/>
          <a:p>
            <a:fld id="{D1557B9C-9DE5-48C4-81E4-13104A9060CA}" type="slidenum">
              <a:rPr lang="en-US" smtClean="0"/>
              <a:t>3</a:t>
            </a:fld>
            <a:endParaRPr lang="en-US"/>
          </a:p>
        </p:txBody>
      </p:sp>
    </p:spTree>
    <p:extLst>
      <p:ext uri="{BB962C8B-B14F-4D97-AF65-F5344CB8AC3E}">
        <p14:creationId xmlns:p14="http://schemas.microsoft.com/office/powerpoint/2010/main" val="3155271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stage is your</a:t>
            </a:r>
            <a:r>
              <a:rPr lang="en-US" baseline="0" dirty="0"/>
              <a:t> actual retirement day. </a:t>
            </a:r>
            <a:r>
              <a:rPr lang="en-US" dirty="0"/>
              <a:t>This</a:t>
            </a:r>
            <a:r>
              <a:rPr lang="en-US" baseline="0" dirty="0"/>
              <a:t> is an important stage to be  attuned with your emotions- It’s ok to feel sad and happy at the same time. If you find yourself having a sad and can’t shake the feeling.- it ok to have a conversation with your primary care doctor. </a:t>
            </a:r>
            <a:r>
              <a:rPr lang="en-US" dirty="0"/>
              <a:t>Perhaps second guessing yourself as to whether or not you made the right choice.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For panel of retirees  (What was your</a:t>
            </a:r>
            <a:r>
              <a:rPr lang="en-US" b="1" baseline="0" dirty="0"/>
              <a:t> last day of work like)</a:t>
            </a:r>
            <a:endParaRPr lang="en-US" b="1" dirty="0"/>
          </a:p>
          <a:p>
            <a:endParaRPr lang="en-US" b="1" dirty="0"/>
          </a:p>
        </p:txBody>
      </p:sp>
      <p:sp>
        <p:nvSpPr>
          <p:cNvPr id="4" name="Slide Number Placeholder 3"/>
          <p:cNvSpPr>
            <a:spLocks noGrp="1"/>
          </p:cNvSpPr>
          <p:nvPr>
            <p:ph type="sldNum" sz="quarter" idx="10"/>
          </p:nvPr>
        </p:nvSpPr>
        <p:spPr/>
        <p:txBody>
          <a:bodyPr/>
          <a:lstStyle/>
          <a:p>
            <a:fld id="{D1557B9C-9DE5-48C4-81E4-13104A9060CA}" type="slidenum">
              <a:rPr lang="en-US" smtClean="0"/>
              <a:t>4</a:t>
            </a:fld>
            <a:endParaRPr lang="en-US"/>
          </a:p>
        </p:txBody>
      </p:sp>
    </p:spTree>
    <p:extLst>
      <p:ext uri="{BB962C8B-B14F-4D97-AF65-F5344CB8AC3E}">
        <p14:creationId xmlns:p14="http://schemas.microsoft.com/office/powerpoint/2010/main" val="2595052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stage is considered to me the honeymoon phase of retirement- once the celebrations are over the retiree is able to do what they wanted/ planned to do. It’s your time!!</a:t>
            </a:r>
          </a:p>
          <a:p>
            <a:r>
              <a:rPr lang="en-US" baseline="0" dirty="0"/>
              <a:t> This phase has not set time limit. </a:t>
            </a:r>
          </a:p>
          <a:p>
            <a:r>
              <a:rPr lang="en-US" b="1" baseline="0" dirty="0"/>
              <a:t>(what did you do as soon as you retired?)- for the retiree panel. </a:t>
            </a:r>
            <a:endParaRPr lang="en-US" b="1" dirty="0"/>
          </a:p>
        </p:txBody>
      </p:sp>
      <p:sp>
        <p:nvSpPr>
          <p:cNvPr id="4" name="Slide Number Placeholder 3"/>
          <p:cNvSpPr>
            <a:spLocks noGrp="1"/>
          </p:cNvSpPr>
          <p:nvPr>
            <p:ph type="sldNum" sz="quarter" idx="10"/>
          </p:nvPr>
        </p:nvSpPr>
        <p:spPr/>
        <p:txBody>
          <a:bodyPr/>
          <a:lstStyle/>
          <a:p>
            <a:fld id="{D1557B9C-9DE5-48C4-81E4-13104A9060CA}" type="slidenum">
              <a:rPr lang="en-US" smtClean="0"/>
              <a:t>5</a:t>
            </a:fld>
            <a:endParaRPr lang="en-US"/>
          </a:p>
        </p:txBody>
      </p:sp>
    </p:spTree>
    <p:extLst>
      <p:ext uri="{BB962C8B-B14F-4D97-AF65-F5344CB8AC3E}">
        <p14:creationId xmlns:p14="http://schemas.microsoft.com/office/powerpoint/2010/main" val="3658467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stage can</a:t>
            </a:r>
            <a:r>
              <a:rPr lang="en-US" baseline="0" dirty="0"/>
              <a:t> be compared to a new relationship after the newness has worn off. Perhaps the family roles have changed, not feeling as useful as before. Or opposite you are in role that you were not in before example: child care provider, caregiver to an older adult. </a:t>
            </a:r>
          </a:p>
          <a:p>
            <a:pPr marL="0" indent="0">
              <a:buFont typeface="Arial" panose="020B0604020202020204" pitchFamily="34" charset="0"/>
              <a:buNone/>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Don’t be so hard on yourself! Give yourself some time to deal with the adjustment period.  Try not to isolate yourself during this stage. Speak to someone about how you may be feeling. </a:t>
            </a:r>
            <a:r>
              <a:rPr lang="en-US" dirty="0"/>
              <a:t>This is an adjustment period that you can mold as you see fit your lifestyle.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a:t>For Panel – what was the biggest “wow/ aha moment you learned about retirement, </a:t>
            </a:r>
            <a:r>
              <a:rPr lang="en-US" sz="1200" b="1" kern="1200" dirty="0">
                <a:solidFill>
                  <a:schemeClr val="tx1"/>
                </a:solidFill>
                <a:effectLst/>
                <a:latin typeface="+mn-lt"/>
                <a:ea typeface="+mn-ea"/>
                <a:cs typeface="+mn-cs"/>
              </a:rPr>
              <a:t>Is there anything you wished that you would have known about retirement</a:t>
            </a:r>
            <a:endParaRPr lang="en-US" b="1"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baseline="0" dirty="0"/>
          </a:p>
        </p:txBody>
      </p:sp>
      <p:sp>
        <p:nvSpPr>
          <p:cNvPr id="4" name="Slide Number Placeholder 3"/>
          <p:cNvSpPr>
            <a:spLocks noGrp="1"/>
          </p:cNvSpPr>
          <p:nvPr>
            <p:ph type="sldNum" sz="quarter" idx="10"/>
          </p:nvPr>
        </p:nvSpPr>
        <p:spPr/>
        <p:txBody>
          <a:bodyPr/>
          <a:lstStyle/>
          <a:p>
            <a:fld id="{D1557B9C-9DE5-48C4-81E4-13104A9060CA}" type="slidenum">
              <a:rPr lang="en-US" smtClean="0"/>
              <a:t>6</a:t>
            </a:fld>
            <a:endParaRPr lang="en-US"/>
          </a:p>
        </p:txBody>
      </p:sp>
    </p:spTree>
    <p:extLst>
      <p:ext uri="{BB962C8B-B14F-4D97-AF65-F5344CB8AC3E}">
        <p14:creationId xmlns:p14="http://schemas.microsoft.com/office/powerpoint/2010/main" val="3795238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the stage where you’re trying to figure out what do you really want to do with YOUR time! Yes that’s right your time. There is no</a:t>
            </a:r>
            <a:r>
              <a:rPr lang="en-US" baseline="0" dirty="0"/>
              <a:t> wrong approach to this phase. Do you have a hobby you want to explore but don’t have a chance to- this is your chance. Write things down. Keep up with a list of activities you would like to do. Reach out to friend. Don’t isolate yourself!!</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Panel-</a:t>
            </a:r>
            <a:r>
              <a:rPr lang="en-US" baseline="0" dirty="0"/>
              <a:t> </a:t>
            </a:r>
            <a:r>
              <a:rPr lang="en-US" sz="1200" b="1" kern="1200" dirty="0">
                <a:solidFill>
                  <a:schemeClr val="tx1"/>
                </a:solidFill>
                <a:effectLst/>
                <a:latin typeface="+mn-lt"/>
                <a:ea typeface="+mn-ea"/>
                <a:cs typeface="+mn-cs"/>
              </a:rPr>
              <a:t>What does a typical day look like?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1557B9C-9DE5-48C4-81E4-13104A9060CA}" type="slidenum">
              <a:rPr lang="en-US" smtClean="0"/>
              <a:t>7</a:t>
            </a:fld>
            <a:endParaRPr lang="en-US"/>
          </a:p>
        </p:txBody>
      </p:sp>
    </p:spTree>
    <p:extLst>
      <p:ext uri="{BB962C8B-B14F-4D97-AF65-F5344CB8AC3E}">
        <p14:creationId xmlns:p14="http://schemas.microsoft.com/office/powerpoint/2010/main" val="312326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stage is an adjustment period-</a:t>
            </a:r>
            <a:r>
              <a:rPr lang="en-US" baseline="0" dirty="0"/>
              <a:t>maybe waking up at a new time, maybe the family dynamics have changed, maybe you find yourself being a caregiver now that you have more time on your hands. In this stage you can change whatever is not working for you. </a:t>
            </a:r>
          </a:p>
          <a:p>
            <a:endParaRPr lang="en-US" dirty="0"/>
          </a:p>
        </p:txBody>
      </p:sp>
      <p:sp>
        <p:nvSpPr>
          <p:cNvPr id="4" name="Slide Number Placeholder 3"/>
          <p:cNvSpPr>
            <a:spLocks noGrp="1"/>
          </p:cNvSpPr>
          <p:nvPr>
            <p:ph type="sldNum" sz="quarter" idx="10"/>
          </p:nvPr>
        </p:nvSpPr>
        <p:spPr/>
        <p:txBody>
          <a:bodyPr/>
          <a:lstStyle/>
          <a:p>
            <a:fld id="{D1557B9C-9DE5-48C4-81E4-13104A9060CA}" type="slidenum">
              <a:rPr lang="en-US" smtClean="0"/>
              <a:t>8</a:t>
            </a:fld>
            <a:endParaRPr lang="en-US"/>
          </a:p>
        </p:txBody>
      </p:sp>
    </p:spTree>
    <p:extLst>
      <p:ext uri="{BB962C8B-B14F-4D97-AF65-F5344CB8AC3E}">
        <p14:creationId xmlns:p14="http://schemas.microsoft.com/office/powerpoint/2010/main" val="3089742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557B9C-9DE5-48C4-81E4-13104A9060CA}" type="slidenum">
              <a:rPr lang="en-US" smtClean="0"/>
              <a:t>9</a:t>
            </a:fld>
            <a:endParaRPr lang="en-US"/>
          </a:p>
        </p:txBody>
      </p:sp>
    </p:spTree>
    <p:extLst>
      <p:ext uri="{BB962C8B-B14F-4D97-AF65-F5344CB8AC3E}">
        <p14:creationId xmlns:p14="http://schemas.microsoft.com/office/powerpoint/2010/main" val="3866796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557B9C-9DE5-48C4-81E4-13104A9060CA}" type="slidenum">
              <a:rPr lang="en-US" smtClean="0"/>
              <a:t>10</a:t>
            </a:fld>
            <a:endParaRPr lang="en-US"/>
          </a:p>
        </p:txBody>
      </p:sp>
    </p:spTree>
    <p:extLst>
      <p:ext uri="{BB962C8B-B14F-4D97-AF65-F5344CB8AC3E}">
        <p14:creationId xmlns:p14="http://schemas.microsoft.com/office/powerpoint/2010/main" val="4141299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2/16/2022</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072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9375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7173018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8937702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511649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7124384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4463368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92940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7983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7090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847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21543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2/16/2022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3044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2/16/2022</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8458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2/16/2022</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56560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537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8465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BE451C3-0FF4-47C4-B829-773ADF60F88C}" type="datetimeFigureOut">
              <a:rPr lang="en-US" smtClean="0"/>
              <a:t>2/16/2022</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a:t>
              </a:t>
            </a:r>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140160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retirees2@local237.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www.nycgovparks.org/events/shape-up-nyc" TargetMode="External"/><Relationship Id="rId3" Type="http://schemas.openxmlformats.org/officeDocument/2006/relationships/hyperlink" Target="https://www.newyorkcares.org/" TargetMode="External"/><Relationship Id="rId7" Type="http://schemas.openxmlformats.org/officeDocument/2006/relationships/hyperlink" Target="https://www.nypl.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nyccheaptravel.com/senior-citizen-discounts-on-new-york-city-attractions/" TargetMode="External"/><Relationship Id="rId5" Type="http://schemas.openxmlformats.org/officeDocument/2006/relationships/hyperlink" Target="https://www.caringkindnyc.org/" TargetMode="External"/><Relationship Id="rId4" Type="http://schemas.openxmlformats.org/officeDocument/2006/relationships/hyperlink" Target="https://www1.nyc.gov/site/dfta/index.pag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35000">
              <a:schemeClr val="accent4">
                <a:lumMod val="0"/>
                <a:lumOff val="100000"/>
              </a:schemeClr>
            </a:gs>
            <a:gs pos="100000">
              <a:schemeClr val="accent6"/>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0390" y="1021492"/>
            <a:ext cx="8843791" cy="3319283"/>
          </a:xfrm>
        </p:spPr>
        <p:txBody>
          <a:bodyPr>
            <a:normAutofit fontScale="90000"/>
          </a:bodyPr>
          <a:lstStyle/>
          <a:p>
            <a:pPr algn="ctr"/>
            <a:br>
              <a:rPr lang="en-US" dirty="0"/>
            </a:br>
            <a:br>
              <a:rPr lang="en-US" dirty="0"/>
            </a:br>
            <a:br>
              <a:rPr lang="en-US" dirty="0"/>
            </a:br>
            <a:br>
              <a:rPr lang="en-US" dirty="0"/>
            </a:br>
            <a:br>
              <a:rPr lang="en-US" dirty="0"/>
            </a:br>
            <a:br>
              <a:rPr lang="en-US" dirty="0"/>
            </a:br>
            <a:r>
              <a:rPr lang="en-US" sz="5000" dirty="0"/>
              <a:t>Pre-Retirement Planning</a:t>
            </a:r>
            <a:br>
              <a:rPr lang="en-US" sz="5000" dirty="0"/>
            </a:br>
            <a:r>
              <a:rPr lang="en-US" sz="5000" dirty="0"/>
              <a:t>Teamsters Local 237</a:t>
            </a:r>
            <a:br>
              <a:rPr lang="en-US" sz="5000" dirty="0"/>
            </a:br>
            <a:r>
              <a:rPr lang="en-US" sz="5000" dirty="0"/>
              <a:t>Retiree Division</a:t>
            </a:r>
            <a:br>
              <a:rPr lang="en-US" dirty="0"/>
            </a:br>
            <a:endParaRPr lang="en-US" dirty="0"/>
          </a:p>
        </p:txBody>
      </p:sp>
      <p:sp>
        <p:nvSpPr>
          <p:cNvPr id="3" name="Subtitle 2"/>
          <p:cNvSpPr>
            <a:spLocks noGrp="1"/>
          </p:cNvSpPr>
          <p:nvPr>
            <p:ph type="subTitle" idx="1"/>
          </p:nvPr>
        </p:nvSpPr>
        <p:spPr>
          <a:xfrm>
            <a:off x="1154955" y="4340775"/>
            <a:ext cx="8825658" cy="1722274"/>
          </a:xfrm>
        </p:spPr>
        <p:txBody>
          <a:bodyPr>
            <a:noAutofit/>
          </a:bodyPr>
          <a:lstStyle/>
          <a:p>
            <a:pPr algn="ctr"/>
            <a:r>
              <a:rPr lang="en-US" sz="2000" b="1" dirty="0"/>
              <a:t>Pre- Retirement online Series</a:t>
            </a:r>
          </a:p>
          <a:p>
            <a:pPr algn="ctr"/>
            <a:r>
              <a:rPr lang="en-US" sz="2000" b="1" dirty="0"/>
              <a:t>Session 4</a:t>
            </a:r>
          </a:p>
          <a:p>
            <a:pPr algn="ctr"/>
            <a:r>
              <a:rPr lang="en-US" sz="2000" b="1" dirty="0"/>
              <a:t>Transition to Retirement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77580" y="1623064"/>
            <a:ext cx="1668463"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4518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Retiree Division contact information</a:t>
            </a:r>
          </a:p>
        </p:txBody>
      </p:sp>
      <p:sp>
        <p:nvSpPr>
          <p:cNvPr id="3" name="Content Placeholder 2"/>
          <p:cNvSpPr>
            <a:spLocks noGrp="1"/>
          </p:cNvSpPr>
          <p:nvPr>
            <p:ph idx="1"/>
          </p:nvPr>
        </p:nvSpPr>
        <p:spPr>
          <a:xfrm>
            <a:off x="502508" y="1961640"/>
            <a:ext cx="10427606" cy="4735721"/>
          </a:xfrm>
        </p:spPr>
        <p:txBody>
          <a:bodyPr>
            <a:normAutofit fontScale="92500" lnSpcReduction="20000"/>
          </a:bodyPr>
          <a:lstStyle/>
          <a:p>
            <a:endParaRPr lang="en-US" dirty="0"/>
          </a:p>
          <a:p>
            <a:endParaRPr lang="en-US" dirty="0"/>
          </a:p>
          <a:p>
            <a:endParaRPr lang="en-US" dirty="0"/>
          </a:p>
          <a:p>
            <a:endParaRPr lang="en-US" dirty="0"/>
          </a:p>
          <a:p>
            <a:endParaRPr lang="en-US" dirty="0"/>
          </a:p>
          <a:p>
            <a:pPr marL="0" indent="0" algn="ctr">
              <a:buNone/>
            </a:pPr>
            <a:endParaRPr lang="en-US" dirty="0"/>
          </a:p>
          <a:p>
            <a:pPr marL="0" indent="0" algn="ctr">
              <a:buNone/>
            </a:pPr>
            <a:endParaRPr lang="en-US" dirty="0"/>
          </a:p>
          <a:p>
            <a:pPr marL="0" indent="0" algn="ctr">
              <a:buNone/>
            </a:pPr>
            <a:r>
              <a:rPr lang="en-US" sz="1900" dirty="0"/>
              <a:t>  If you any questions, please feel free to call or visit the Retiree Division. </a:t>
            </a:r>
          </a:p>
          <a:p>
            <a:pPr marL="0" indent="0" algn="ctr">
              <a:buNone/>
            </a:pPr>
            <a:r>
              <a:rPr lang="en-US" sz="1900" b="1" dirty="0"/>
              <a:t>216 West 14th Street</a:t>
            </a:r>
          </a:p>
          <a:p>
            <a:pPr marL="0" indent="0" algn="ctr">
              <a:buNone/>
            </a:pPr>
            <a:r>
              <a:rPr lang="en-US" sz="1900" b="1" dirty="0"/>
              <a:t>New York, NY 10011</a:t>
            </a:r>
          </a:p>
          <a:p>
            <a:pPr marL="0" indent="0" algn="ctr">
              <a:buNone/>
            </a:pPr>
            <a:r>
              <a:rPr lang="en-US" sz="1900" b="1" dirty="0"/>
              <a:t>212-807-0555</a:t>
            </a:r>
          </a:p>
          <a:p>
            <a:pPr marL="0" indent="0" algn="ctr">
              <a:buNone/>
            </a:pPr>
            <a:r>
              <a:rPr lang="en-US" sz="1900" b="1" dirty="0">
                <a:hlinkClick r:id="rId3"/>
              </a:rPr>
              <a:t>retirees2@local237.org</a:t>
            </a:r>
            <a:r>
              <a:rPr lang="en-US" sz="1900" b="1" dirty="0"/>
              <a:t> </a:t>
            </a:r>
          </a:p>
          <a:p>
            <a:pPr marL="0" indent="0" algn="ctr">
              <a:buNone/>
            </a:pPr>
            <a:endParaRPr lang="en-US" b="1" dirty="0"/>
          </a:p>
          <a:p>
            <a:pPr marL="0" indent="0" algn="ctr">
              <a:buNone/>
            </a:pP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8175" y="2360335"/>
            <a:ext cx="1668463" cy="165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1855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1627463" y="1333850"/>
            <a:ext cx="9875559" cy="4457351"/>
          </a:xfrm>
        </p:spPr>
        <p:txBody>
          <a:bodyPr/>
          <a:lstStyle/>
          <a:p>
            <a:r>
              <a:rPr lang="en-US" dirty="0"/>
              <a:t>Learning about stages of retirement </a:t>
            </a:r>
          </a:p>
          <a:p>
            <a:pPr lvl="1"/>
            <a:r>
              <a:rPr lang="en-US" sz="1800" dirty="0"/>
              <a:t> Every retiree and experience is different</a:t>
            </a:r>
          </a:p>
          <a:p>
            <a:r>
              <a:rPr lang="en-US" dirty="0"/>
              <a:t>Resource Guide</a:t>
            </a:r>
          </a:p>
          <a:p>
            <a:r>
              <a:rPr lang="en-US" dirty="0"/>
              <a:t>Retiree Division Contact Information</a:t>
            </a:r>
          </a:p>
          <a:p>
            <a:endParaRPr lang="en-US" dirty="0"/>
          </a:p>
        </p:txBody>
      </p:sp>
    </p:spTree>
    <p:extLst>
      <p:ext uri="{BB962C8B-B14F-4D97-AF65-F5344CB8AC3E}">
        <p14:creationId xmlns:p14="http://schemas.microsoft.com/office/powerpoint/2010/main" val="2299006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185333"/>
          </a:xfrm>
        </p:spPr>
        <p:txBody>
          <a:bodyPr>
            <a:normAutofit/>
          </a:bodyPr>
          <a:lstStyle/>
          <a:p>
            <a:r>
              <a:rPr lang="en-US"/>
              <a:t>Stage 1: Pre-Retirement: Planning Time</a:t>
            </a:r>
            <a:endParaRPr lang="en-US" dirty="0"/>
          </a:p>
        </p:txBody>
      </p:sp>
      <p:sp>
        <p:nvSpPr>
          <p:cNvPr id="3" name="Content Placeholder 2"/>
          <p:cNvSpPr>
            <a:spLocks noGrp="1"/>
          </p:cNvSpPr>
          <p:nvPr>
            <p:ph idx="1"/>
          </p:nvPr>
        </p:nvSpPr>
        <p:spPr>
          <a:xfrm>
            <a:off x="1484311" y="1998133"/>
            <a:ext cx="6855356" cy="3793067"/>
          </a:xfrm>
        </p:spPr>
        <p:txBody>
          <a:bodyPr>
            <a:normAutofit/>
          </a:bodyPr>
          <a:lstStyle/>
          <a:p>
            <a:pPr>
              <a:lnSpc>
                <a:spcPct val="90000"/>
              </a:lnSpc>
            </a:pPr>
            <a:r>
              <a:rPr lang="en-US" sz="2200" dirty="0"/>
              <a:t>During this stage you are thinking about retirement and planning for life change.</a:t>
            </a:r>
          </a:p>
          <a:p>
            <a:pPr>
              <a:lnSpc>
                <a:spcPct val="90000"/>
              </a:lnSpc>
            </a:pPr>
            <a:r>
              <a:rPr lang="en-US" sz="2200" dirty="0"/>
              <a:t>What do you want to do with your time? How are you planning for it? </a:t>
            </a:r>
          </a:p>
          <a:p>
            <a:pPr>
              <a:lnSpc>
                <a:spcPct val="90000"/>
              </a:lnSpc>
            </a:pPr>
            <a:r>
              <a:rPr lang="en-US" sz="2200" dirty="0"/>
              <a:t>Retirement is a personal decision. Only you know what’s best for </a:t>
            </a:r>
            <a:r>
              <a:rPr lang="en-US" sz="2200" u="sng" dirty="0"/>
              <a:t>you</a:t>
            </a:r>
            <a:r>
              <a:rPr lang="en-US" sz="2200" dirty="0"/>
              <a:t> and </a:t>
            </a:r>
            <a:r>
              <a:rPr lang="en-US" sz="2200" u="sng" dirty="0"/>
              <a:t>your family</a:t>
            </a:r>
            <a:r>
              <a:rPr lang="en-US" sz="2200" dirty="0"/>
              <a:t>. </a:t>
            </a:r>
          </a:p>
          <a:p>
            <a:pPr>
              <a:lnSpc>
                <a:spcPct val="90000"/>
              </a:lnSpc>
            </a:pPr>
            <a:endParaRPr lang="en-US" sz="2200" dirty="0"/>
          </a:p>
          <a:p>
            <a:pPr>
              <a:lnSpc>
                <a:spcPct val="90000"/>
              </a:lnSpc>
            </a:pPr>
            <a:endParaRPr lang="en-US" sz="2200" dirty="0"/>
          </a:p>
          <a:p>
            <a:pPr marL="0" indent="0">
              <a:lnSpc>
                <a:spcPct val="90000"/>
              </a:lnSpc>
              <a:buNone/>
            </a:pPr>
            <a:r>
              <a:rPr lang="en-US" sz="2200" dirty="0"/>
              <a:t>  </a:t>
            </a:r>
          </a:p>
          <a:p>
            <a:pPr marL="0" indent="0">
              <a:lnSpc>
                <a:spcPct val="90000"/>
              </a:lnSpc>
              <a:buNone/>
            </a:pPr>
            <a:endParaRPr lang="en-US" sz="22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907" y="2565899"/>
            <a:ext cx="2717116" cy="265598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3503320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normAutofit/>
          </a:bodyPr>
          <a:lstStyle/>
          <a:p>
            <a:r>
              <a:rPr lang="en-US"/>
              <a:t>Stage 2 The Big Day: Smiles, hugs Saying Goodbyes </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0899" y="2743199"/>
            <a:ext cx="3021723" cy="3047999"/>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3" name="Content Placeholder 2"/>
          <p:cNvSpPr>
            <a:spLocks noGrp="1"/>
          </p:cNvSpPr>
          <p:nvPr>
            <p:ph idx="1"/>
          </p:nvPr>
        </p:nvSpPr>
        <p:spPr>
          <a:xfrm>
            <a:off x="6016336" y="2666999"/>
            <a:ext cx="5486687" cy="3124201"/>
          </a:xfrm>
        </p:spPr>
        <p:txBody>
          <a:bodyPr anchor="t">
            <a:normAutofit/>
          </a:bodyPr>
          <a:lstStyle/>
          <a:p>
            <a:r>
              <a:rPr lang="en-US" dirty="0"/>
              <a:t>Saying goodbye to co-workers you have worked with for many years while celebrating the next stage in your life can be very difficult. </a:t>
            </a:r>
          </a:p>
          <a:p>
            <a:r>
              <a:rPr lang="en-US" dirty="0"/>
              <a:t>You may experience mixed feelings of joy, nervousness, anticipation of the next steps in your retirement. </a:t>
            </a:r>
          </a:p>
        </p:txBody>
      </p:sp>
    </p:spTree>
    <p:extLst>
      <p:ext uri="{BB962C8B-B14F-4D97-AF65-F5344CB8AC3E}">
        <p14:creationId xmlns:p14="http://schemas.microsoft.com/office/powerpoint/2010/main" val="1189854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185333"/>
          </a:xfrm>
        </p:spPr>
        <p:txBody>
          <a:bodyPr>
            <a:normAutofit/>
          </a:bodyPr>
          <a:lstStyle/>
          <a:p>
            <a:r>
              <a:rPr lang="en-US" dirty="0"/>
              <a:t>Stage 3- I’m free</a:t>
            </a:r>
          </a:p>
        </p:txBody>
      </p:sp>
      <p:sp>
        <p:nvSpPr>
          <p:cNvPr id="3" name="Content Placeholder 2"/>
          <p:cNvSpPr>
            <a:spLocks noGrp="1"/>
          </p:cNvSpPr>
          <p:nvPr>
            <p:ph idx="1"/>
          </p:nvPr>
        </p:nvSpPr>
        <p:spPr>
          <a:xfrm>
            <a:off x="1484311" y="1998133"/>
            <a:ext cx="6855356" cy="3793067"/>
          </a:xfrm>
        </p:spPr>
        <p:txBody>
          <a:bodyPr>
            <a:normAutofit/>
          </a:bodyPr>
          <a:lstStyle/>
          <a:p>
            <a:r>
              <a:rPr lang="en-US" dirty="0"/>
              <a:t>You are finally able to do all the things you wanted to do when you stopped working- traveling, nourishing a hobby, visiting family members and friends etc..</a:t>
            </a:r>
          </a:p>
          <a:p>
            <a:endParaRPr lang="en-US" dirty="0"/>
          </a:p>
          <a:p>
            <a:endParaRPr lang="en-US" dirty="0"/>
          </a:p>
          <a:p>
            <a:pPr marL="0" indent="0">
              <a:buNone/>
            </a:pPr>
            <a:endParaRPr lang="en-US" dirty="0"/>
          </a:p>
          <a:p>
            <a:pPr marL="0" indent="0">
              <a:buNone/>
            </a:pP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907" y="2521746"/>
            <a:ext cx="2717116" cy="2744287"/>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4" name="Rectangle 3"/>
          <p:cNvSpPr/>
          <p:nvPr/>
        </p:nvSpPr>
        <p:spPr>
          <a:xfrm>
            <a:off x="1005017" y="4901514"/>
            <a:ext cx="8608540" cy="646331"/>
          </a:xfrm>
          <a:prstGeom prst="rect">
            <a:avLst/>
          </a:prstGeom>
        </p:spPr>
        <p:txBody>
          <a:bodyPr wrap="square">
            <a:spAutoFit/>
          </a:bodyPr>
          <a:lstStyle/>
          <a:p>
            <a:pPr algn="ctr">
              <a:spcAft>
                <a:spcPts val="600"/>
              </a:spcAft>
            </a:pPr>
            <a:r>
              <a:rPr lang="en-US" b="1" i="1" dirty="0">
                <a:solidFill>
                  <a:srgbClr val="1D027E"/>
                </a:solidFill>
              </a:rPr>
              <a:t>Please Note: Many of the activities may be limited due to current Pandemic. Please check the Center for Disease Control for updates. </a:t>
            </a:r>
          </a:p>
        </p:txBody>
      </p:sp>
    </p:spTree>
    <p:extLst>
      <p:ext uri="{BB962C8B-B14F-4D97-AF65-F5344CB8AC3E}">
        <p14:creationId xmlns:p14="http://schemas.microsoft.com/office/powerpoint/2010/main" val="796049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Stage 4: So this is it</a:t>
            </a:r>
          </a:p>
        </p:txBody>
      </p:sp>
      <p:sp>
        <p:nvSpPr>
          <p:cNvPr id="3" name="Content Placeholder 2"/>
          <p:cNvSpPr>
            <a:spLocks noGrp="1"/>
          </p:cNvSpPr>
          <p:nvPr>
            <p:ph idx="1"/>
          </p:nvPr>
        </p:nvSpPr>
        <p:spPr>
          <a:xfrm>
            <a:off x="1333500" y="952501"/>
            <a:ext cx="10169523" cy="4838700"/>
          </a:xfrm>
        </p:spPr>
        <p:txBody>
          <a:bodyPr/>
          <a:lstStyle/>
          <a:p>
            <a:r>
              <a:rPr lang="en-US" dirty="0"/>
              <a:t>Your retirement is in full swing. For some it may come with feelings of disappointment, loneliness, and boredom or feeling a sense of not being as usefulness compared to the past. </a:t>
            </a:r>
          </a:p>
          <a:p>
            <a:r>
              <a:rPr lang="en-US" dirty="0"/>
              <a:t>Give yourself time to make the transition. </a:t>
            </a:r>
          </a:p>
        </p:txBody>
      </p:sp>
    </p:spTree>
    <p:extLst>
      <p:ext uri="{BB962C8B-B14F-4D97-AF65-F5344CB8AC3E}">
        <p14:creationId xmlns:p14="http://schemas.microsoft.com/office/powerpoint/2010/main" val="2774334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42934" y="905933"/>
            <a:ext cx="6660090" cy="965200"/>
          </a:xfrm>
        </p:spPr>
        <p:txBody>
          <a:bodyPr>
            <a:normAutofit fontScale="90000"/>
          </a:bodyPr>
          <a:lstStyle/>
          <a:p>
            <a:pPr>
              <a:lnSpc>
                <a:spcPct val="90000"/>
              </a:lnSpc>
            </a:pPr>
            <a:r>
              <a:rPr lang="en-US" sz="3100" dirty="0"/>
              <a:t>Stage 5 Reorientation: Building a new identity</a:t>
            </a:r>
            <a:br>
              <a:rPr lang="en-US" sz="3100" dirty="0"/>
            </a:br>
            <a:br>
              <a:rPr lang="en-US" sz="3100" dirty="0"/>
            </a:br>
            <a:br>
              <a:rPr lang="en-US" sz="3100" dirty="0"/>
            </a:br>
            <a:endParaRPr lang="en-US" sz="31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1126" y="1998133"/>
            <a:ext cx="2507986" cy="243529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3" name="Content Placeholder 2"/>
          <p:cNvSpPr>
            <a:spLocks noGrp="1"/>
          </p:cNvSpPr>
          <p:nvPr>
            <p:ph idx="1"/>
          </p:nvPr>
        </p:nvSpPr>
        <p:spPr>
          <a:xfrm>
            <a:off x="4328584" y="1388533"/>
            <a:ext cx="6905094" cy="5807701"/>
          </a:xfrm>
        </p:spPr>
        <p:txBody>
          <a:bodyPr>
            <a:normAutofit/>
          </a:bodyPr>
          <a:lstStyle/>
          <a:p>
            <a:pPr>
              <a:lnSpc>
                <a:spcPct val="90000"/>
              </a:lnSpc>
            </a:pPr>
            <a:r>
              <a:rPr lang="en-US" sz="2000" dirty="0"/>
              <a:t>During this stage you are familiarizing yourself with new role as a retiree and  exploring how you would like to spend your time. </a:t>
            </a:r>
          </a:p>
          <a:p>
            <a:pPr>
              <a:lnSpc>
                <a:spcPct val="90000"/>
              </a:lnSpc>
            </a:pPr>
            <a:r>
              <a:rPr lang="en-US" sz="2000" dirty="0"/>
              <a:t>For example:</a:t>
            </a:r>
          </a:p>
          <a:p>
            <a:pPr lvl="1">
              <a:lnSpc>
                <a:spcPct val="90000"/>
              </a:lnSpc>
            </a:pPr>
            <a:r>
              <a:rPr lang="en-US" dirty="0"/>
              <a:t>Volunteering</a:t>
            </a:r>
            <a:endParaRPr lang="en-US" b="1" dirty="0"/>
          </a:p>
          <a:p>
            <a:pPr lvl="1">
              <a:lnSpc>
                <a:spcPct val="90000"/>
              </a:lnSpc>
            </a:pPr>
            <a:r>
              <a:rPr lang="en-US" dirty="0"/>
              <a:t>Planning a trips or visiting local places such as museum</a:t>
            </a:r>
          </a:p>
          <a:p>
            <a:pPr lvl="1">
              <a:lnSpc>
                <a:spcPct val="90000"/>
              </a:lnSpc>
            </a:pPr>
            <a:r>
              <a:rPr lang="en-US" dirty="0"/>
              <a:t>Keeping active </a:t>
            </a:r>
          </a:p>
          <a:p>
            <a:pPr marL="457200" lvl="1" indent="0">
              <a:lnSpc>
                <a:spcPct val="90000"/>
              </a:lnSpc>
              <a:buNone/>
            </a:pPr>
            <a:endParaRPr lang="en-US" dirty="0"/>
          </a:p>
          <a:p>
            <a:pPr marL="457200" lvl="1" indent="0" algn="ctr">
              <a:lnSpc>
                <a:spcPct val="90000"/>
              </a:lnSpc>
              <a:buNone/>
            </a:pPr>
            <a:r>
              <a:rPr lang="en-US" sz="1400" b="1" i="1" dirty="0">
                <a:solidFill>
                  <a:srgbClr val="1D027E"/>
                </a:solidFill>
              </a:rPr>
              <a:t>Please Note: Many of the activities may be limited due to current Pandemic. Please check the Center for Disease Control for updates. </a:t>
            </a:r>
          </a:p>
          <a:p>
            <a:pPr lvl="1">
              <a:lnSpc>
                <a:spcPct val="90000"/>
              </a:lnSpc>
            </a:pPr>
            <a:endParaRPr lang="en-US" sz="1500" dirty="0"/>
          </a:p>
          <a:p>
            <a:pPr lvl="1">
              <a:lnSpc>
                <a:spcPct val="90000"/>
              </a:lnSpc>
            </a:pPr>
            <a:endParaRPr lang="en-US" sz="1500" dirty="0"/>
          </a:p>
          <a:p>
            <a:pPr marL="274320" lvl="1" indent="0">
              <a:lnSpc>
                <a:spcPct val="90000"/>
              </a:lnSpc>
              <a:buNone/>
            </a:pPr>
            <a:endParaRPr lang="en-US" sz="1500" dirty="0"/>
          </a:p>
          <a:p>
            <a:pPr>
              <a:lnSpc>
                <a:spcPct val="90000"/>
              </a:lnSpc>
            </a:pPr>
            <a:endParaRPr lang="en-US" sz="1500" dirty="0"/>
          </a:p>
          <a:p>
            <a:pPr>
              <a:lnSpc>
                <a:spcPct val="90000"/>
              </a:lnSpc>
            </a:pPr>
            <a:endParaRPr lang="en-US" sz="1500" dirty="0"/>
          </a:p>
        </p:txBody>
      </p:sp>
    </p:spTree>
    <p:extLst>
      <p:ext uri="{BB962C8B-B14F-4D97-AF65-F5344CB8AC3E}">
        <p14:creationId xmlns:p14="http://schemas.microsoft.com/office/powerpoint/2010/main" val="286372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Stage 6: Moving forward</a:t>
            </a:r>
          </a:p>
        </p:txBody>
      </p:sp>
      <p:sp>
        <p:nvSpPr>
          <p:cNvPr id="3" name="Content Placeholder 2"/>
          <p:cNvSpPr>
            <a:spLocks noGrp="1"/>
          </p:cNvSpPr>
          <p:nvPr>
            <p:ph idx="1"/>
          </p:nvPr>
        </p:nvSpPr>
        <p:spPr>
          <a:xfrm>
            <a:off x="1371600" y="1762125"/>
            <a:ext cx="10131423" cy="4029075"/>
          </a:xfrm>
        </p:spPr>
        <p:txBody>
          <a:bodyPr>
            <a:normAutofit fontScale="92500" lnSpcReduction="20000"/>
          </a:bodyPr>
          <a:lstStyle/>
          <a:p>
            <a:endParaRPr lang="en-US" dirty="0"/>
          </a:p>
          <a:p>
            <a:r>
              <a:rPr lang="en-US" dirty="0"/>
              <a:t>In this stage you are developing a new daily routine,  new activities, rules to follow. </a:t>
            </a:r>
          </a:p>
          <a:p>
            <a:r>
              <a:rPr lang="en-US" dirty="0"/>
              <a:t>If a routine is not working- Try something new!</a:t>
            </a:r>
          </a:p>
          <a:p>
            <a:r>
              <a:rPr lang="en-US" dirty="0"/>
              <a:t>Keep physically and mentally active</a:t>
            </a:r>
          </a:p>
          <a:p>
            <a:r>
              <a:rPr lang="en-US" dirty="0"/>
              <a:t>Check out your local library for activities.</a:t>
            </a:r>
          </a:p>
          <a:p>
            <a:r>
              <a:rPr lang="en-US" dirty="0"/>
              <a:t>Don’t isolate yourself. </a:t>
            </a:r>
          </a:p>
          <a:p>
            <a:r>
              <a:rPr lang="en-US" dirty="0"/>
              <a:t>Try a class through the Retiree Division. Bring a friend! Class schedule to be determined at a later date.</a:t>
            </a:r>
          </a:p>
          <a:p>
            <a:pPr marL="0" indent="0">
              <a:buNone/>
            </a:pPr>
            <a:endParaRPr lang="en-US" dirty="0"/>
          </a:p>
          <a:p>
            <a:pPr marL="0" indent="0" algn="ctr">
              <a:buNone/>
            </a:pPr>
            <a:r>
              <a:rPr lang="en-US" b="1" dirty="0"/>
              <a:t>Remember you are “Retired from Work not the Union”.</a:t>
            </a:r>
          </a:p>
          <a:p>
            <a:pPr marL="0" indent="0">
              <a:buNone/>
            </a:pPr>
            <a:endParaRPr lang="en-US" dirty="0"/>
          </a:p>
        </p:txBody>
      </p:sp>
    </p:spTree>
    <p:extLst>
      <p:ext uri="{BB962C8B-B14F-4D97-AF65-F5344CB8AC3E}">
        <p14:creationId xmlns:p14="http://schemas.microsoft.com/office/powerpoint/2010/main" val="2315065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idx="1"/>
          </p:nvPr>
        </p:nvSpPr>
        <p:spPr>
          <a:xfrm>
            <a:off x="1484309" y="2076450"/>
            <a:ext cx="10018714" cy="3714750"/>
          </a:xfrm>
        </p:spPr>
        <p:txBody>
          <a:bodyPr>
            <a:normAutofit fontScale="77500" lnSpcReduction="20000"/>
          </a:bodyPr>
          <a:lstStyle/>
          <a:p>
            <a:r>
              <a:rPr lang="en-US" b="1" i="1" dirty="0">
                <a:solidFill>
                  <a:srgbClr val="1D027E"/>
                </a:solidFill>
              </a:rPr>
              <a:t>Please Note: Many of the resources may be limited due to current Pandemic. Check Websites.</a:t>
            </a:r>
          </a:p>
          <a:p>
            <a:r>
              <a:rPr lang="en-US" dirty="0"/>
              <a:t>Volunteer opportunities- </a:t>
            </a:r>
            <a:r>
              <a:rPr lang="en-US" u="sng" dirty="0">
                <a:solidFill>
                  <a:srgbClr val="0070C0"/>
                </a:solidFill>
                <a:hlinkClick r:id="rId3"/>
              </a:rPr>
              <a:t>https://www.newyorkcares.org/</a:t>
            </a:r>
            <a:endParaRPr lang="en-US" dirty="0"/>
          </a:p>
          <a:p>
            <a:r>
              <a:rPr lang="en-US" dirty="0"/>
              <a:t>Department for the Aging- for information, local senior centers </a:t>
            </a:r>
            <a:r>
              <a:rPr lang="en-US" u="sng" dirty="0">
                <a:hlinkClick r:id="rId4"/>
              </a:rPr>
              <a:t>https://www1.nyc.gov/site/dfta/index.page</a:t>
            </a:r>
            <a:r>
              <a:rPr lang="en-US" dirty="0"/>
              <a:t> </a:t>
            </a:r>
          </a:p>
          <a:p>
            <a:r>
              <a:rPr lang="en-US" dirty="0"/>
              <a:t>Caring Kind (for caregivers) </a:t>
            </a:r>
            <a:r>
              <a:rPr lang="en-US" u="sng" dirty="0">
                <a:hlinkClick r:id="rId5"/>
              </a:rPr>
              <a:t>https://www.caringkindnyc.org</a:t>
            </a:r>
            <a:r>
              <a:rPr lang="en-US" dirty="0"/>
              <a:t> </a:t>
            </a:r>
          </a:p>
          <a:p>
            <a:r>
              <a:rPr lang="en-US" dirty="0"/>
              <a:t>Museum discounts </a:t>
            </a:r>
            <a:r>
              <a:rPr lang="en-US" u="sng" dirty="0">
                <a:hlinkClick r:id="rId6"/>
              </a:rPr>
              <a:t>http://nyccheaptravel.com/senior-citizen-discounts-on-new-york-city-attractions/</a:t>
            </a:r>
            <a:r>
              <a:rPr lang="en-US" u="sng" dirty="0"/>
              <a:t> </a:t>
            </a:r>
            <a:r>
              <a:rPr lang="en-US" dirty="0"/>
              <a:t>(free passes through NYC public library)</a:t>
            </a:r>
          </a:p>
          <a:p>
            <a:r>
              <a:rPr lang="en-US" dirty="0"/>
              <a:t>New York City Public Library </a:t>
            </a:r>
            <a:r>
              <a:rPr lang="en-US" dirty="0">
                <a:hlinkClick r:id="rId7"/>
              </a:rPr>
              <a:t>https://www.nypl.org/</a:t>
            </a:r>
            <a:endParaRPr lang="en-US" dirty="0"/>
          </a:p>
          <a:p>
            <a:r>
              <a:rPr lang="en-US" dirty="0"/>
              <a:t>Shape up NYC    </a:t>
            </a:r>
            <a:r>
              <a:rPr lang="en-US" dirty="0">
                <a:hlinkClick r:id="rId8"/>
              </a:rPr>
              <a:t>https://www.nycgovparks.org/events/shape-up-nyc</a:t>
            </a:r>
            <a:endParaRPr lang="en-US" dirty="0"/>
          </a:p>
          <a:p>
            <a:pPr marL="0" indent="0">
              <a:buNone/>
            </a:pPr>
            <a:r>
              <a:rPr lang="en-US" dirty="0"/>
              <a:t> </a:t>
            </a:r>
          </a:p>
        </p:txBody>
      </p:sp>
    </p:spTree>
    <p:extLst>
      <p:ext uri="{BB962C8B-B14F-4D97-AF65-F5344CB8AC3E}">
        <p14:creationId xmlns:p14="http://schemas.microsoft.com/office/powerpoint/2010/main" val="27921706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3975</TotalTime>
  <Words>1251</Words>
  <Application>Microsoft Office PowerPoint</Application>
  <PresentationFormat>Widescreen</PresentationFormat>
  <Paragraphs>107</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Corbel</vt:lpstr>
      <vt:lpstr>Parallax</vt:lpstr>
      <vt:lpstr>      Pre-Retirement Planning Teamsters Local 237 Retiree Division </vt:lpstr>
      <vt:lpstr>Overview</vt:lpstr>
      <vt:lpstr>Stage 1: Pre-Retirement: Planning Time</vt:lpstr>
      <vt:lpstr>Stage 2 The Big Day: Smiles, hugs Saying Goodbyes </vt:lpstr>
      <vt:lpstr>Stage 3- I’m free</vt:lpstr>
      <vt:lpstr>Stage 4: So this is it</vt:lpstr>
      <vt:lpstr>Stage 5 Reorientation: Building a new identity   </vt:lpstr>
      <vt:lpstr>Stage 6: Moving forward</vt:lpstr>
      <vt:lpstr>Resources</vt:lpstr>
      <vt:lpstr>Retiree Division contact information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Kobi</dc:creator>
  <cp:lastModifiedBy>Julie Kobi</cp:lastModifiedBy>
  <cp:revision>17</cp:revision>
  <dcterms:created xsi:type="dcterms:W3CDTF">2020-05-18T15:55:50Z</dcterms:created>
  <dcterms:modified xsi:type="dcterms:W3CDTF">2022-02-16T15:45:34Z</dcterms:modified>
</cp:coreProperties>
</file>